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9"/>
  </p:notesMasterIdLst>
  <p:sldIdLst>
    <p:sldId id="256" r:id="rId3"/>
    <p:sldId id="277" r:id="rId4"/>
    <p:sldId id="257" r:id="rId5"/>
    <p:sldId id="278" r:id="rId6"/>
    <p:sldId id="279" r:id="rId7"/>
    <p:sldId id="280" r:id="rId8"/>
    <p:sldId id="281" r:id="rId9"/>
    <p:sldId id="282" r:id="rId10"/>
    <p:sldId id="284" r:id="rId11"/>
    <p:sldId id="285" r:id="rId12"/>
    <p:sldId id="286" r:id="rId13"/>
    <p:sldId id="287" r:id="rId14"/>
    <p:sldId id="259" r:id="rId15"/>
    <p:sldId id="288" r:id="rId16"/>
    <p:sldId id="289" r:id="rId17"/>
    <p:sldId id="290" r:id="rId18"/>
    <p:sldId id="291" r:id="rId19"/>
    <p:sldId id="292" r:id="rId20"/>
    <p:sldId id="294" r:id="rId21"/>
    <p:sldId id="295" r:id="rId22"/>
    <p:sldId id="296" r:id="rId23"/>
    <p:sldId id="297" r:id="rId24"/>
    <p:sldId id="298" r:id="rId25"/>
    <p:sldId id="299" r:id="rId26"/>
    <p:sldId id="300" r:id="rId27"/>
    <p:sldId id="302" r:id="rId28"/>
    <p:sldId id="303" r:id="rId29"/>
    <p:sldId id="305" r:id="rId30"/>
    <p:sldId id="306" r:id="rId31"/>
    <p:sldId id="307" r:id="rId32"/>
    <p:sldId id="308" r:id="rId33"/>
    <p:sldId id="309" r:id="rId34"/>
    <p:sldId id="310" r:id="rId35"/>
    <p:sldId id="311" r:id="rId36"/>
    <p:sldId id="313" r:id="rId37"/>
    <p:sldId id="314" r:id="rId38"/>
    <p:sldId id="315" r:id="rId39"/>
    <p:sldId id="316" r:id="rId40"/>
    <p:sldId id="317" r:id="rId41"/>
    <p:sldId id="318" r:id="rId42"/>
    <p:sldId id="319" r:id="rId43"/>
    <p:sldId id="320" r:id="rId44"/>
    <p:sldId id="321" r:id="rId45"/>
    <p:sldId id="322" r:id="rId46"/>
    <p:sldId id="323" r:id="rId47"/>
    <p:sldId id="275" r:id="rId4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3D8090-98AD-495C-9CC2-F8599534B3B0}" type="datetimeFigureOut">
              <a:rPr lang="ru-RU" smtClean="0"/>
              <a:t>14.02.2025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EEE666-E545-424C-BA02-A95E5FC39189}" type="slidenum">
              <a:rPr lang="ru-RU" smtClean="0"/>
              <a:t>‹#›</a:t>
            </a:fld>
            <a:endParaRPr lang="ru-RU"/>
          </a:p>
        </p:txBody>
      </p:sp>
    </p:spTree>
    <p:extLst>
      <p:ext uri="{BB962C8B-B14F-4D97-AF65-F5344CB8AC3E}">
        <p14:creationId xmlns:p14="http://schemas.microsoft.com/office/powerpoint/2010/main" val="2979033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1962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9701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3278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1226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9430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6589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2864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5565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4431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80128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207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3260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5508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64124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35260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43296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7335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4474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97241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92916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6178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8047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21662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72534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27405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81077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00475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10135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23451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37481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52411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8890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1592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26873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15631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47354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34631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17400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31208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29560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135e18421cc_1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135e18421cc_1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3762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5314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167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1886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4201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2198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2.xml"/><Relationship Id="rId4" Type="http://schemas.openxmlformats.org/officeDocument/2006/relationships/hyperlink" Target="http://bit.ly/2TtBDfr"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3AD4824-1678-4AF3-8422-71CD91855BE4}" type="datetimeFigureOut">
              <a:rPr lang="ru-RU" smtClean="0"/>
              <a:t>14.02.2025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1F7E41-AD0E-4794-BA7B-BA5E2B0F6947}" type="slidenum">
              <a:rPr lang="ru-RU" smtClean="0"/>
              <a:t>‹#›</a:t>
            </a:fld>
            <a:endParaRPr lang="ru-RU"/>
          </a:p>
        </p:txBody>
      </p:sp>
    </p:spTree>
    <p:extLst>
      <p:ext uri="{BB962C8B-B14F-4D97-AF65-F5344CB8AC3E}">
        <p14:creationId xmlns:p14="http://schemas.microsoft.com/office/powerpoint/2010/main" val="943085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3AD4824-1678-4AF3-8422-71CD91855BE4}" type="datetimeFigureOut">
              <a:rPr lang="ru-RU" smtClean="0"/>
              <a:t>14.02.2025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1F7E41-AD0E-4794-BA7B-BA5E2B0F6947}" type="slidenum">
              <a:rPr lang="ru-RU" smtClean="0"/>
              <a:t>‹#›</a:t>
            </a:fld>
            <a:endParaRPr lang="ru-RU"/>
          </a:p>
        </p:txBody>
      </p:sp>
    </p:spTree>
    <p:extLst>
      <p:ext uri="{BB962C8B-B14F-4D97-AF65-F5344CB8AC3E}">
        <p14:creationId xmlns:p14="http://schemas.microsoft.com/office/powerpoint/2010/main" val="3888517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3AD4824-1678-4AF3-8422-71CD91855BE4}" type="datetimeFigureOut">
              <a:rPr lang="ru-RU" smtClean="0"/>
              <a:t>14.02.2025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1F7E41-AD0E-4794-BA7B-BA5E2B0F6947}" type="slidenum">
              <a:rPr lang="ru-RU" smtClean="0"/>
              <a:t>‹#›</a:t>
            </a:fld>
            <a:endParaRPr lang="ru-RU"/>
          </a:p>
        </p:txBody>
      </p:sp>
    </p:spTree>
    <p:extLst>
      <p:ext uri="{BB962C8B-B14F-4D97-AF65-F5344CB8AC3E}">
        <p14:creationId xmlns:p14="http://schemas.microsoft.com/office/powerpoint/2010/main" val="1798022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362333" y="283200"/>
            <a:ext cx="11467600" cy="6291600"/>
          </a:xfrm>
          <a:prstGeom prst="roundRect">
            <a:avLst>
              <a:gd name="adj" fmla="val 3770"/>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10;p2"/>
          <p:cNvSpPr txBox="1">
            <a:spLocks noGrp="1"/>
          </p:cNvSpPr>
          <p:nvPr>
            <p:ph type="ctrTitle"/>
          </p:nvPr>
        </p:nvSpPr>
        <p:spPr>
          <a:xfrm>
            <a:off x="1706800" y="3052933"/>
            <a:ext cx="8778400" cy="21944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6667">
                <a:latin typeface="Blinker"/>
                <a:ea typeface="Blinker"/>
                <a:cs typeface="Blinker"/>
                <a:sym typeface="Blinker"/>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3076900" y="5247333"/>
            <a:ext cx="6038400" cy="634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200"/>
              <a:buNone/>
              <a:defRPr sz="2133">
                <a:solidFill>
                  <a:schemeClr val="dk1"/>
                </a:solidFill>
                <a:latin typeface="Blinker"/>
                <a:ea typeface="Blinker"/>
                <a:cs typeface="Blinker"/>
                <a:sym typeface="Blinker"/>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3972385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a:off x="362333" y="283200"/>
            <a:ext cx="11467600" cy="6291600"/>
          </a:xfrm>
          <a:prstGeom prst="roundRect">
            <a:avLst>
              <a:gd name="adj" fmla="val 3770"/>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14;p3"/>
          <p:cNvSpPr txBox="1">
            <a:spLocks noGrp="1"/>
          </p:cNvSpPr>
          <p:nvPr>
            <p:ph type="title"/>
          </p:nvPr>
        </p:nvSpPr>
        <p:spPr>
          <a:xfrm>
            <a:off x="6242233" y="2631067"/>
            <a:ext cx="4998800" cy="2168800"/>
          </a:xfrm>
          <a:prstGeom prst="rect">
            <a:avLst/>
          </a:prstGeom>
        </p:spPr>
        <p:txBody>
          <a:bodyPr spcFirstLastPara="1" wrap="square" lIns="91425" tIns="91425" rIns="91425" bIns="91425" anchor="t" anchorCtr="0">
            <a:noAutofit/>
          </a:bodyPr>
          <a:lstStyle>
            <a:lvl1pPr lvl="0" algn="r">
              <a:spcBef>
                <a:spcPts val="0"/>
              </a:spcBef>
              <a:spcAft>
                <a:spcPts val="0"/>
              </a:spcAft>
              <a:buSzPts val="3600"/>
              <a:buNone/>
              <a:defRPr sz="64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title" idx="2" hasCustomPrompt="1"/>
          </p:nvPr>
        </p:nvSpPr>
        <p:spPr>
          <a:xfrm>
            <a:off x="9275033" y="719333"/>
            <a:ext cx="1966000" cy="17068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13333">
                <a:solidFill>
                  <a:schemeClr val="accent2"/>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16" name="Google Shape;16;p3"/>
          <p:cNvSpPr>
            <a:spLocks noGrp="1"/>
          </p:cNvSpPr>
          <p:nvPr>
            <p:ph type="pic" idx="3"/>
          </p:nvPr>
        </p:nvSpPr>
        <p:spPr>
          <a:xfrm>
            <a:off x="644900" y="719333"/>
            <a:ext cx="4876800" cy="5419200"/>
          </a:xfrm>
          <a:prstGeom prst="roundRect">
            <a:avLst>
              <a:gd name="adj" fmla="val 5553"/>
            </a:avLst>
          </a:prstGeom>
          <a:noFill/>
          <a:ln w="952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218780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
        <p:cNvGrpSpPr/>
        <p:nvPr/>
      </p:nvGrpSpPr>
      <p:grpSpPr>
        <a:xfrm>
          <a:off x="0" y="0"/>
          <a:ext cx="0" cy="0"/>
          <a:chOff x="0" y="0"/>
          <a:chExt cx="0" cy="0"/>
        </a:xfrm>
      </p:grpSpPr>
      <p:sp>
        <p:nvSpPr>
          <p:cNvPr id="18" name="Google Shape;18;p4"/>
          <p:cNvSpPr/>
          <p:nvPr/>
        </p:nvSpPr>
        <p:spPr>
          <a:xfrm>
            <a:off x="362333" y="283200"/>
            <a:ext cx="11467600" cy="6291600"/>
          </a:xfrm>
          <a:prstGeom prst="roundRect">
            <a:avLst>
              <a:gd name="adj" fmla="val 3770"/>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19;p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 name="Google Shape;20;p4"/>
          <p:cNvSpPr txBox="1">
            <a:spLocks noGrp="1"/>
          </p:cNvSpPr>
          <p:nvPr>
            <p:ph type="body" idx="1"/>
          </p:nvPr>
        </p:nvSpPr>
        <p:spPr>
          <a:xfrm>
            <a:off x="960000" y="1621003"/>
            <a:ext cx="10272000" cy="5000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SzPts val="1200"/>
              <a:buFont typeface="Nunito Light"/>
              <a:buChar char="●"/>
              <a:defRPr/>
            </a:lvl1pPr>
            <a:lvl2pPr marL="1219170" lvl="1" indent="-406390" rtl="0">
              <a:lnSpc>
                <a:spcPct val="100000"/>
              </a:lnSpc>
              <a:spcBef>
                <a:spcPts val="0"/>
              </a:spcBef>
              <a:spcAft>
                <a:spcPts val="0"/>
              </a:spcAft>
              <a:buSzPts val="1200"/>
              <a:buFont typeface="Nunito Light"/>
              <a:buChar char="○"/>
              <a:defRPr/>
            </a:lvl2pPr>
            <a:lvl3pPr marL="1828754" lvl="2" indent="-406390" rtl="0">
              <a:lnSpc>
                <a:spcPct val="100000"/>
              </a:lnSpc>
              <a:spcBef>
                <a:spcPts val="0"/>
              </a:spcBef>
              <a:spcAft>
                <a:spcPts val="0"/>
              </a:spcAft>
              <a:buSzPts val="1200"/>
              <a:buFont typeface="Nunito Light"/>
              <a:buChar char="■"/>
              <a:defRPr/>
            </a:lvl3pPr>
            <a:lvl4pPr marL="2438339" lvl="3" indent="-406390" rtl="0">
              <a:lnSpc>
                <a:spcPct val="100000"/>
              </a:lnSpc>
              <a:spcBef>
                <a:spcPts val="0"/>
              </a:spcBef>
              <a:spcAft>
                <a:spcPts val="0"/>
              </a:spcAft>
              <a:buSzPts val="1200"/>
              <a:buFont typeface="Nunito Light"/>
              <a:buChar char="●"/>
              <a:defRPr/>
            </a:lvl4pPr>
            <a:lvl5pPr marL="3047924" lvl="4" indent="-406390" rtl="0">
              <a:lnSpc>
                <a:spcPct val="100000"/>
              </a:lnSpc>
              <a:spcBef>
                <a:spcPts val="0"/>
              </a:spcBef>
              <a:spcAft>
                <a:spcPts val="0"/>
              </a:spcAft>
              <a:buSzPts val="1200"/>
              <a:buFont typeface="Nunito Light"/>
              <a:buChar char="○"/>
              <a:defRPr/>
            </a:lvl5pPr>
            <a:lvl6pPr marL="3657509" lvl="5" indent="-406390" rtl="0">
              <a:lnSpc>
                <a:spcPct val="100000"/>
              </a:lnSpc>
              <a:spcBef>
                <a:spcPts val="0"/>
              </a:spcBef>
              <a:spcAft>
                <a:spcPts val="0"/>
              </a:spcAft>
              <a:buSzPts val="1200"/>
              <a:buFont typeface="Nunito Light"/>
              <a:buChar char="■"/>
              <a:defRPr/>
            </a:lvl6pPr>
            <a:lvl7pPr marL="4267093" lvl="6" indent="-406390" rtl="0">
              <a:lnSpc>
                <a:spcPct val="100000"/>
              </a:lnSpc>
              <a:spcBef>
                <a:spcPts val="0"/>
              </a:spcBef>
              <a:spcAft>
                <a:spcPts val="0"/>
              </a:spcAft>
              <a:buSzPts val="1200"/>
              <a:buFont typeface="Nunito Light"/>
              <a:buChar char="●"/>
              <a:defRPr/>
            </a:lvl7pPr>
            <a:lvl8pPr marL="4876678" lvl="7" indent="-406390" rtl="0">
              <a:lnSpc>
                <a:spcPct val="100000"/>
              </a:lnSpc>
              <a:spcBef>
                <a:spcPts val="0"/>
              </a:spcBef>
              <a:spcAft>
                <a:spcPts val="0"/>
              </a:spcAft>
              <a:buSzPts val="1200"/>
              <a:buFont typeface="Nunito Light"/>
              <a:buChar char="○"/>
              <a:defRPr/>
            </a:lvl8pPr>
            <a:lvl9pPr marL="5486263" lvl="8" indent="-406390" rtl="0">
              <a:lnSpc>
                <a:spcPct val="100000"/>
              </a:lnSpc>
              <a:spcBef>
                <a:spcPts val="0"/>
              </a:spcBef>
              <a:spcAft>
                <a:spcPts val="0"/>
              </a:spcAft>
              <a:buSzPts val="1200"/>
              <a:buFont typeface="Nunito Light"/>
              <a:buChar char="■"/>
              <a:defRPr/>
            </a:lvl9pPr>
          </a:lstStyle>
          <a:p>
            <a:endParaRPr/>
          </a:p>
        </p:txBody>
      </p:sp>
    </p:spTree>
    <p:extLst>
      <p:ext uri="{BB962C8B-B14F-4D97-AF65-F5344CB8AC3E}">
        <p14:creationId xmlns:p14="http://schemas.microsoft.com/office/powerpoint/2010/main" val="2314515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1"/>
        <p:cNvGrpSpPr/>
        <p:nvPr/>
      </p:nvGrpSpPr>
      <p:grpSpPr>
        <a:xfrm>
          <a:off x="0" y="0"/>
          <a:ext cx="0" cy="0"/>
          <a:chOff x="0" y="0"/>
          <a:chExt cx="0" cy="0"/>
        </a:xfrm>
      </p:grpSpPr>
      <p:sp>
        <p:nvSpPr>
          <p:cNvPr id="32" name="Google Shape;32;p7"/>
          <p:cNvSpPr/>
          <p:nvPr/>
        </p:nvSpPr>
        <p:spPr>
          <a:xfrm>
            <a:off x="362333" y="283200"/>
            <a:ext cx="11467600" cy="6291600"/>
          </a:xfrm>
          <a:prstGeom prst="roundRect">
            <a:avLst>
              <a:gd name="adj" fmla="val 3770"/>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3" name="Google Shape;33;p7"/>
          <p:cNvSpPr txBox="1">
            <a:spLocks noGrp="1"/>
          </p:cNvSpPr>
          <p:nvPr>
            <p:ph type="title"/>
          </p:nvPr>
        </p:nvSpPr>
        <p:spPr>
          <a:xfrm>
            <a:off x="950967" y="1112400"/>
            <a:ext cx="4876800" cy="13412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4" name="Google Shape;34;p7"/>
          <p:cNvSpPr txBox="1">
            <a:spLocks noGrp="1"/>
          </p:cNvSpPr>
          <p:nvPr>
            <p:ph type="subTitle" idx="1"/>
          </p:nvPr>
        </p:nvSpPr>
        <p:spPr>
          <a:xfrm>
            <a:off x="950967" y="2453600"/>
            <a:ext cx="4876800" cy="329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1200"/>
              <a:buFont typeface="Open Sans"/>
              <a:buAutoNum type="arabicPeriod"/>
              <a:defRPr/>
            </a:lvl1pPr>
            <a:lvl2pPr lvl="1" algn="ctr" rtl="0">
              <a:lnSpc>
                <a:spcPct val="100000"/>
              </a:lnSpc>
              <a:spcBef>
                <a:spcPts val="1333"/>
              </a:spcBef>
              <a:spcAft>
                <a:spcPts val="0"/>
              </a:spcAft>
              <a:buClr>
                <a:srgbClr val="E76A28"/>
              </a:buClr>
              <a:buSzPts val="1200"/>
              <a:buFont typeface="Nunito Light"/>
              <a:buAutoNum type="alphaLcPeriod"/>
              <a:defRPr/>
            </a:lvl2pPr>
            <a:lvl3pPr lvl="2" algn="ctr" rtl="0">
              <a:lnSpc>
                <a:spcPct val="100000"/>
              </a:lnSpc>
              <a:spcBef>
                <a:spcPts val="0"/>
              </a:spcBef>
              <a:spcAft>
                <a:spcPts val="0"/>
              </a:spcAft>
              <a:buClr>
                <a:srgbClr val="E76A28"/>
              </a:buClr>
              <a:buSzPts val="1200"/>
              <a:buFont typeface="Nunito Light"/>
              <a:buAutoNum type="romanLcPeriod"/>
              <a:defRPr/>
            </a:lvl3pPr>
            <a:lvl4pPr lvl="3" algn="ctr" rtl="0">
              <a:lnSpc>
                <a:spcPct val="100000"/>
              </a:lnSpc>
              <a:spcBef>
                <a:spcPts val="0"/>
              </a:spcBef>
              <a:spcAft>
                <a:spcPts val="0"/>
              </a:spcAft>
              <a:buClr>
                <a:srgbClr val="E76A28"/>
              </a:buClr>
              <a:buSzPts val="1200"/>
              <a:buFont typeface="Nunito Light"/>
              <a:buAutoNum type="arabicPeriod"/>
              <a:defRPr/>
            </a:lvl4pPr>
            <a:lvl5pPr lvl="4" algn="ctr" rtl="0">
              <a:lnSpc>
                <a:spcPct val="100000"/>
              </a:lnSpc>
              <a:spcBef>
                <a:spcPts val="0"/>
              </a:spcBef>
              <a:spcAft>
                <a:spcPts val="0"/>
              </a:spcAft>
              <a:buClr>
                <a:srgbClr val="E76A28"/>
              </a:buClr>
              <a:buSzPts val="1200"/>
              <a:buFont typeface="Nunito Light"/>
              <a:buAutoNum type="alphaLcPeriod"/>
              <a:defRPr/>
            </a:lvl5pPr>
            <a:lvl6pPr lvl="5" algn="ctr" rtl="0">
              <a:lnSpc>
                <a:spcPct val="100000"/>
              </a:lnSpc>
              <a:spcBef>
                <a:spcPts val="0"/>
              </a:spcBef>
              <a:spcAft>
                <a:spcPts val="0"/>
              </a:spcAft>
              <a:buClr>
                <a:srgbClr val="999999"/>
              </a:buClr>
              <a:buSzPts val="1200"/>
              <a:buFont typeface="Nunito Light"/>
              <a:buAutoNum type="romanLcPeriod"/>
              <a:defRPr/>
            </a:lvl6pPr>
            <a:lvl7pPr lvl="6" algn="ctr" rtl="0">
              <a:lnSpc>
                <a:spcPct val="100000"/>
              </a:lnSpc>
              <a:spcBef>
                <a:spcPts val="0"/>
              </a:spcBef>
              <a:spcAft>
                <a:spcPts val="0"/>
              </a:spcAft>
              <a:buClr>
                <a:srgbClr val="999999"/>
              </a:buClr>
              <a:buSzPts val="1200"/>
              <a:buFont typeface="Nunito Light"/>
              <a:buAutoNum type="arabicPeriod"/>
              <a:defRPr/>
            </a:lvl7pPr>
            <a:lvl8pPr lvl="7" algn="ctr" rtl="0">
              <a:lnSpc>
                <a:spcPct val="100000"/>
              </a:lnSpc>
              <a:spcBef>
                <a:spcPts val="0"/>
              </a:spcBef>
              <a:spcAft>
                <a:spcPts val="0"/>
              </a:spcAft>
              <a:buClr>
                <a:srgbClr val="999999"/>
              </a:buClr>
              <a:buSzPts val="1200"/>
              <a:buFont typeface="Nunito Light"/>
              <a:buAutoNum type="alphaLcPeriod"/>
              <a:defRPr/>
            </a:lvl8pPr>
            <a:lvl9pPr lvl="8" algn="ctr" rtl="0">
              <a:lnSpc>
                <a:spcPct val="100000"/>
              </a:lnSpc>
              <a:spcBef>
                <a:spcPts val="0"/>
              </a:spcBef>
              <a:spcAft>
                <a:spcPts val="0"/>
              </a:spcAft>
              <a:buClr>
                <a:srgbClr val="999999"/>
              </a:buClr>
              <a:buSzPts val="1200"/>
              <a:buFont typeface="Nunito Light"/>
              <a:buAutoNum type="romanLcPeriod"/>
              <a:defRPr/>
            </a:lvl9pPr>
          </a:lstStyle>
          <a:p>
            <a:endParaRPr/>
          </a:p>
        </p:txBody>
      </p:sp>
      <p:sp>
        <p:nvSpPr>
          <p:cNvPr id="35" name="Google Shape;35;p7"/>
          <p:cNvSpPr>
            <a:spLocks noGrp="1"/>
          </p:cNvSpPr>
          <p:nvPr>
            <p:ph type="pic" idx="2"/>
          </p:nvPr>
        </p:nvSpPr>
        <p:spPr>
          <a:xfrm>
            <a:off x="6567433" y="719333"/>
            <a:ext cx="4876800" cy="5419200"/>
          </a:xfrm>
          <a:prstGeom prst="roundRect">
            <a:avLst>
              <a:gd name="adj" fmla="val 16667"/>
            </a:avLst>
          </a:prstGeom>
          <a:noFill/>
          <a:ln w="952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230193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3090600" y="1742800"/>
            <a:ext cx="60108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8" name="Google Shape;38;p8"/>
          <p:cNvSpPr/>
          <p:nvPr/>
        </p:nvSpPr>
        <p:spPr>
          <a:xfrm>
            <a:off x="362333" y="283200"/>
            <a:ext cx="11467600" cy="6291600"/>
          </a:xfrm>
          <a:prstGeom prst="roundRect">
            <a:avLst>
              <a:gd name="adj" fmla="val 3770"/>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279081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9"/>
        <p:cNvGrpSpPr/>
        <p:nvPr/>
      </p:nvGrpSpPr>
      <p:grpSpPr>
        <a:xfrm>
          <a:off x="0" y="0"/>
          <a:ext cx="0" cy="0"/>
          <a:chOff x="0" y="0"/>
          <a:chExt cx="0" cy="0"/>
        </a:xfrm>
      </p:grpSpPr>
      <p:sp>
        <p:nvSpPr>
          <p:cNvPr id="40" name="Google Shape;40;p9"/>
          <p:cNvSpPr txBox="1">
            <a:spLocks noGrp="1"/>
          </p:cNvSpPr>
          <p:nvPr>
            <p:ph type="title"/>
          </p:nvPr>
        </p:nvSpPr>
        <p:spPr>
          <a:xfrm>
            <a:off x="2847400" y="1585467"/>
            <a:ext cx="64972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41" name="Google Shape;41;p9"/>
          <p:cNvSpPr txBox="1">
            <a:spLocks noGrp="1"/>
          </p:cNvSpPr>
          <p:nvPr>
            <p:ph type="subTitle" idx="1"/>
          </p:nvPr>
        </p:nvSpPr>
        <p:spPr>
          <a:xfrm>
            <a:off x="2847400" y="4204667"/>
            <a:ext cx="6497200" cy="8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2133"/>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2" name="Google Shape;42;p9"/>
          <p:cNvSpPr/>
          <p:nvPr/>
        </p:nvSpPr>
        <p:spPr>
          <a:xfrm>
            <a:off x="362333" y="283200"/>
            <a:ext cx="11467600" cy="6291600"/>
          </a:xfrm>
          <a:prstGeom prst="roundRect">
            <a:avLst>
              <a:gd name="adj" fmla="val 3770"/>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1202337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3"/>
        <p:cNvGrpSpPr/>
        <p:nvPr/>
      </p:nvGrpSpPr>
      <p:grpSpPr>
        <a:xfrm>
          <a:off x="0" y="0"/>
          <a:ext cx="0" cy="0"/>
          <a:chOff x="0" y="0"/>
          <a:chExt cx="0" cy="0"/>
        </a:xfrm>
      </p:grpSpPr>
      <p:sp>
        <p:nvSpPr>
          <p:cNvPr id="44" name="Google Shape;44;p10"/>
          <p:cNvSpPr>
            <a:spLocks noGrp="1"/>
          </p:cNvSpPr>
          <p:nvPr>
            <p:ph type="pic" idx="2"/>
          </p:nvPr>
        </p:nvSpPr>
        <p:spPr>
          <a:xfrm>
            <a:off x="362333" y="283200"/>
            <a:ext cx="11437200" cy="6291600"/>
          </a:xfrm>
          <a:prstGeom prst="roundRect">
            <a:avLst>
              <a:gd name="adj" fmla="val 4096"/>
            </a:avLst>
          </a:prstGeom>
          <a:noFill/>
          <a:ln w="9525" cap="flat" cmpd="sng">
            <a:solidFill>
              <a:schemeClr val="dk1"/>
            </a:solidFill>
            <a:prstDash val="solid"/>
            <a:round/>
            <a:headEnd type="none" w="sm" len="sm"/>
            <a:tailEnd type="none" w="sm" len="sm"/>
          </a:ln>
        </p:spPr>
      </p:sp>
      <p:sp>
        <p:nvSpPr>
          <p:cNvPr id="45" name="Google Shape;45;p10"/>
          <p:cNvSpPr txBox="1">
            <a:spLocks noGrp="1"/>
          </p:cNvSpPr>
          <p:nvPr>
            <p:ph type="title"/>
          </p:nvPr>
        </p:nvSpPr>
        <p:spPr>
          <a:xfrm>
            <a:off x="960000" y="5352600"/>
            <a:ext cx="10272000" cy="763600"/>
          </a:xfrm>
          <a:prstGeom prst="rect">
            <a:avLst/>
          </a:prstGeom>
          <a:solidFill>
            <a:schemeClr val="accent2"/>
          </a:solidFill>
        </p:spPr>
        <p:txBody>
          <a:bodyPr spcFirstLastPara="1" wrap="square" lIns="91425" tIns="91425" rIns="91425" bIns="91425" anchor="t" anchorCtr="0">
            <a:noAutofit/>
          </a:bodyPr>
          <a:lstStyle>
            <a:lvl1pPr lvl="0" algn="ctr" rtl="0">
              <a:spcBef>
                <a:spcPts val="0"/>
              </a:spcBef>
              <a:spcAft>
                <a:spcPts val="0"/>
              </a:spcAft>
              <a:buSzPts val="3000"/>
              <a:buNone/>
              <a:defRPr>
                <a:solidFill>
                  <a:schemeClr val="lt1"/>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42027889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523660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3AD4824-1678-4AF3-8422-71CD91855BE4}" type="datetimeFigureOut">
              <a:rPr lang="ru-RU" smtClean="0"/>
              <a:t>14.02.2025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1F7E41-AD0E-4794-BA7B-BA5E2B0F6947}" type="slidenum">
              <a:rPr lang="ru-RU" smtClean="0"/>
              <a:t>‹#›</a:t>
            </a:fld>
            <a:endParaRPr lang="ru-RU"/>
          </a:p>
        </p:txBody>
      </p:sp>
    </p:spTree>
    <p:extLst>
      <p:ext uri="{BB962C8B-B14F-4D97-AF65-F5344CB8AC3E}">
        <p14:creationId xmlns:p14="http://schemas.microsoft.com/office/powerpoint/2010/main" val="11774884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20"/>
        <p:cNvGrpSpPr/>
        <p:nvPr/>
      </p:nvGrpSpPr>
      <p:grpSpPr>
        <a:xfrm>
          <a:off x="0" y="0"/>
          <a:ext cx="0" cy="0"/>
          <a:chOff x="0" y="0"/>
          <a:chExt cx="0" cy="0"/>
        </a:xfrm>
      </p:grpSpPr>
      <p:sp>
        <p:nvSpPr>
          <p:cNvPr id="121" name="Google Shape;121;p20"/>
          <p:cNvSpPr/>
          <p:nvPr/>
        </p:nvSpPr>
        <p:spPr>
          <a:xfrm>
            <a:off x="362333" y="283200"/>
            <a:ext cx="11467600" cy="6291600"/>
          </a:xfrm>
          <a:prstGeom prst="roundRect">
            <a:avLst>
              <a:gd name="adj" fmla="val 3770"/>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2" name="Google Shape;122;p20"/>
          <p:cNvSpPr txBox="1">
            <a:spLocks noGrp="1"/>
          </p:cNvSpPr>
          <p:nvPr>
            <p:ph type="title"/>
          </p:nvPr>
        </p:nvSpPr>
        <p:spPr>
          <a:xfrm>
            <a:off x="3130584" y="720000"/>
            <a:ext cx="5930800" cy="1411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96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23" name="Google Shape;123;p20"/>
          <p:cNvSpPr txBox="1">
            <a:spLocks noGrp="1"/>
          </p:cNvSpPr>
          <p:nvPr>
            <p:ph type="subTitle" idx="1"/>
          </p:nvPr>
        </p:nvSpPr>
        <p:spPr>
          <a:xfrm>
            <a:off x="3130533" y="2021879"/>
            <a:ext cx="5930800" cy="14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2133"/>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24" name="Google Shape;124;p20"/>
          <p:cNvSpPr txBox="1"/>
          <p:nvPr/>
        </p:nvSpPr>
        <p:spPr>
          <a:xfrm>
            <a:off x="3432567" y="4815933"/>
            <a:ext cx="5326800" cy="741600"/>
          </a:xfrm>
          <a:prstGeom prst="rect">
            <a:avLst/>
          </a:prstGeom>
          <a:noFill/>
          <a:ln>
            <a:noFill/>
          </a:ln>
        </p:spPr>
        <p:txBody>
          <a:bodyPr spcFirstLastPara="1" wrap="square" lIns="121900" tIns="121900" rIns="121900" bIns="121900" anchor="t" anchorCtr="0">
            <a:noAutofit/>
          </a:bodyPr>
          <a:lstStyle/>
          <a:p>
            <a:pPr algn="ctr">
              <a:spcBef>
                <a:spcPts val="400"/>
              </a:spcBef>
              <a:buClr>
                <a:srgbClr val="000000"/>
              </a:buClr>
              <a:buFont typeface="Arial"/>
              <a:buNone/>
            </a:pPr>
            <a:r>
              <a:rPr lang="en" sz="1333" b="1" kern="0">
                <a:solidFill>
                  <a:srgbClr val="1C285A"/>
                </a:solidFill>
                <a:latin typeface="Blinker"/>
                <a:ea typeface="Blinker"/>
                <a:cs typeface="Blinker"/>
                <a:sym typeface="Blinker"/>
              </a:rPr>
              <a:t>CREDITS:</a:t>
            </a:r>
            <a:r>
              <a:rPr lang="en" sz="1333" kern="0">
                <a:solidFill>
                  <a:srgbClr val="1C285A"/>
                </a:solidFill>
                <a:latin typeface="Blinker"/>
                <a:ea typeface="Blinker"/>
                <a:cs typeface="Blinker"/>
                <a:sym typeface="Blinker"/>
              </a:rPr>
              <a:t> This presentation template was created by </a:t>
            </a:r>
            <a:r>
              <a:rPr lang="en" sz="1333" b="1" u="sng" kern="0">
                <a:solidFill>
                  <a:srgbClr val="1C285A"/>
                </a:solidFill>
                <a:latin typeface="Blinker"/>
                <a:ea typeface="Blinker"/>
                <a:cs typeface="Blinker"/>
                <a:sym typeface="Blinker"/>
                <a:hlinkClick r:id="rId2"/>
              </a:rPr>
              <a:t>Slidesgo</a:t>
            </a:r>
            <a:r>
              <a:rPr lang="en" sz="1333" kern="0">
                <a:solidFill>
                  <a:srgbClr val="1C285A"/>
                </a:solidFill>
                <a:latin typeface="Blinker"/>
                <a:ea typeface="Blinker"/>
                <a:cs typeface="Blinker"/>
                <a:sym typeface="Blinker"/>
              </a:rPr>
              <a:t>, and includes icons by </a:t>
            </a:r>
            <a:r>
              <a:rPr lang="en" sz="1333" b="1" u="sng" kern="0">
                <a:solidFill>
                  <a:srgbClr val="1C285A"/>
                </a:solidFill>
                <a:latin typeface="Blinker"/>
                <a:ea typeface="Blinker"/>
                <a:cs typeface="Blinker"/>
                <a:sym typeface="Blinker"/>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333" kern="0">
                <a:solidFill>
                  <a:srgbClr val="1C285A"/>
                </a:solidFill>
                <a:latin typeface="Blinker"/>
                <a:ea typeface="Blinker"/>
                <a:cs typeface="Blinker"/>
                <a:sym typeface="Blinker"/>
              </a:rPr>
              <a:t>, and infographics &amp; images by </a:t>
            </a:r>
            <a:r>
              <a:rPr lang="en" sz="1333" b="1" u="sng" kern="0">
                <a:solidFill>
                  <a:srgbClr val="1C285A"/>
                </a:solidFill>
                <a:latin typeface="Blinker"/>
                <a:ea typeface="Blinker"/>
                <a:cs typeface="Blinker"/>
                <a:sym typeface="Blinker"/>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r>
              <a:rPr lang="en" sz="1333" u="sng" kern="0">
                <a:solidFill>
                  <a:srgbClr val="1C285A"/>
                </a:solidFill>
                <a:latin typeface="Blinker"/>
                <a:ea typeface="Blinker"/>
                <a:cs typeface="Blinker"/>
                <a:sym typeface="Blinker"/>
              </a:rPr>
              <a:t> </a:t>
            </a:r>
            <a:endParaRPr sz="1333" b="1" u="sng" kern="0">
              <a:solidFill>
                <a:srgbClr val="1C285A"/>
              </a:solidFill>
              <a:latin typeface="Blinker"/>
              <a:ea typeface="Blinker"/>
              <a:cs typeface="Blinker"/>
              <a:sym typeface="Blinker"/>
            </a:endParaRPr>
          </a:p>
        </p:txBody>
      </p:sp>
    </p:spTree>
    <p:extLst>
      <p:ext uri="{BB962C8B-B14F-4D97-AF65-F5344CB8AC3E}">
        <p14:creationId xmlns:p14="http://schemas.microsoft.com/office/powerpoint/2010/main" val="34736388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5"/>
        <p:cNvGrpSpPr/>
        <p:nvPr/>
      </p:nvGrpSpPr>
      <p:grpSpPr>
        <a:xfrm>
          <a:off x="0" y="0"/>
          <a:ext cx="0" cy="0"/>
          <a:chOff x="0" y="0"/>
          <a:chExt cx="0" cy="0"/>
        </a:xfrm>
      </p:grpSpPr>
      <p:sp>
        <p:nvSpPr>
          <p:cNvPr id="126" name="Google Shape;126;p21"/>
          <p:cNvSpPr/>
          <p:nvPr/>
        </p:nvSpPr>
        <p:spPr>
          <a:xfrm>
            <a:off x="362333" y="283200"/>
            <a:ext cx="11467600" cy="6291600"/>
          </a:xfrm>
          <a:prstGeom prst="roundRect">
            <a:avLst>
              <a:gd name="adj" fmla="val 3770"/>
            </a:avLst>
          </a:prstGeom>
          <a:no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Tree>
    <p:extLst>
      <p:ext uri="{BB962C8B-B14F-4D97-AF65-F5344CB8AC3E}">
        <p14:creationId xmlns:p14="http://schemas.microsoft.com/office/powerpoint/2010/main" val="156146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3AD4824-1678-4AF3-8422-71CD91855BE4}" type="datetimeFigureOut">
              <a:rPr lang="ru-RU" smtClean="0"/>
              <a:t>14.02.2025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1F7E41-AD0E-4794-BA7B-BA5E2B0F6947}" type="slidenum">
              <a:rPr lang="ru-RU" smtClean="0"/>
              <a:t>‹#›</a:t>
            </a:fld>
            <a:endParaRPr lang="ru-RU"/>
          </a:p>
        </p:txBody>
      </p:sp>
    </p:spTree>
    <p:extLst>
      <p:ext uri="{BB962C8B-B14F-4D97-AF65-F5344CB8AC3E}">
        <p14:creationId xmlns:p14="http://schemas.microsoft.com/office/powerpoint/2010/main" val="4075284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3AD4824-1678-4AF3-8422-71CD91855BE4}" type="datetimeFigureOut">
              <a:rPr lang="ru-RU" smtClean="0"/>
              <a:t>14.02.2025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1F7E41-AD0E-4794-BA7B-BA5E2B0F6947}" type="slidenum">
              <a:rPr lang="ru-RU" smtClean="0"/>
              <a:t>‹#›</a:t>
            </a:fld>
            <a:endParaRPr lang="ru-RU"/>
          </a:p>
        </p:txBody>
      </p:sp>
    </p:spTree>
    <p:extLst>
      <p:ext uri="{BB962C8B-B14F-4D97-AF65-F5344CB8AC3E}">
        <p14:creationId xmlns:p14="http://schemas.microsoft.com/office/powerpoint/2010/main" val="351634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3AD4824-1678-4AF3-8422-71CD91855BE4}" type="datetimeFigureOut">
              <a:rPr lang="ru-RU" smtClean="0"/>
              <a:t>14.02.2025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11F7E41-AD0E-4794-BA7B-BA5E2B0F6947}" type="slidenum">
              <a:rPr lang="ru-RU" smtClean="0"/>
              <a:t>‹#›</a:t>
            </a:fld>
            <a:endParaRPr lang="ru-RU"/>
          </a:p>
        </p:txBody>
      </p:sp>
    </p:spTree>
    <p:extLst>
      <p:ext uri="{BB962C8B-B14F-4D97-AF65-F5344CB8AC3E}">
        <p14:creationId xmlns:p14="http://schemas.microsoft.com/office/powerpoint/2010/main" val="348103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3AD4824-1678-4AF3-8422-71CD91855BE4}" type="datetimeFigureOut">
              <a:rPr lang="ru-RU" smtClean="0"/>
              <a:t>14.02.2025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11F7E41-AD0E-4794-BA7B-BA5E2B0F6947}" type="slidenum">
              <a:rPr lang="ru-RU" smtClean="0"/>
              <a:t>‹#›</a:t>
            </a:fld>
            <a:endParaRPr lang="ru-RU"/>
          </a:p>
        </p:txBody>
      </p:sp>
    </p:spTree>
    <p:extLst>
      <p:ext uri="{BB962C8B-B14F-4D97-AF65-F5344CB8AC3E}">
        <p14:creationId xmlns:p14="http://schemas.microsoft.com/office/powerpoint/2010/main" val="2866786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3AD4824-1678-4AF3-8422-71CD91855BE4}" type="datetimeFigureOut">
              <a:rPr lang="ru-RU" smtClean="0"/>
              <a:t>14.02.2025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11F7E41-AD0E-4794-BA7B-BA5E2B0F6947}" type="slidenum">
              <a:rPr lang="ru-RU" smtClean="0"/>
              <a:t>‹#›</a:t>
            </a:fld>
            <a:endParaRPr lang="ru-RU"/>
          </a:p>
        </p:txBody>
      </p:sp>
    </p:spTree>
    <p:extLst>
      <p:ext uri="{BB962C8B-B14F-4D97-AF65-F5344CB8AC3E}">
        <p14:creationId xmlns:p14="http://schemas.microsoft.com/office/powerpoint/2010/main" val="3549465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3AD4824-1678-4AF3-8422-71CD91855BE4}" type="datetimeFigureOut">
              <a:rPr lang="ru-RU" smtClean="0"/>
              <a:t>14.02.2025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1F7E41-AD0E-4794-BA7B-BA5E2B0F6947}" type="slidenum">
              <a:rPr lang="ru-RU" smtClean="0"/>
              <a:t>‹#›</a:t>
            </a:fld>
            <a:endParaRPr lang="ru-RU"/>
          </a:p>
        </p:txBody>
      </p:sp>
    </p:spTree>
    <p:extLst>
      <p:ext uri="{BB962C8B-B14F-4D97-AF65-F5344CB8AC3E}">
        <p14:creationId xmlns:p14="http://schemas.microsoft.com/office/powerpoint/2010/main" val="3283427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3AD4824-1678-4AF3-8422-71CD91855BE4}" type="datetimeFigureOut">
              <a:rPr lang="ru-RU" smtClean="0"/>
              <a:t>14.02.2025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1F7E41-AD0E-4794-BA7B-BA5E2B0F6947}" type="slidenum">
              <a:rPr lang="ru-RU" smtClean="0"/>
              <a:t>‹#›</a:t>
            </a:fld>
            <a:endParaRPr lang="ru-RU"/>
          </a:p>
        </p:txBody>
      </p:sp>
    </p:spTree>
    <p:extLst>
      <p:ext uri="{BB962C8B-B14F-4D97-AF65-F5344CB8AC3E}">
        <p14:creationId xmlns:p14="http://schemas.microsoft.com/office/powerpoint/2010/main" val="2025398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AD4824-1678-4AF3-8422-71CD91855BE4}" type="datetimeFigureOut">
              <a:rPr lang="ru-RU" smtClean="0"/>
              <a:t>14.02.2025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1F7E41-AD0E-4794-BA7B-BA5E2B0F6947}" type="slidenum">
              <a:rPr lang="ru-RU" smtClean="0"/>
              <a:t>‹#›</a:t>
            </a:fld>
            <a:endParaRPr lang="ru-RU"/>
          </a:p>
        </p:txBody>
      </p:sp>
    </p:spTree>
    <p:extLst>
      <p:ext uri="{BB962C8B-B14F-4D97-AF65-F5344CB8AC3E}">
        <p14:creationId xmlns:p14="http://schemas.microsoft.com/office/powerpoint/2010/main" val="3635107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593367"/>
            <a:ext cx="102900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Blinker"/>
              <a:buNone/>
              <a:defRPr sz="3000" b="1">
                <a:solidFill>
                  <a:schemeClr val="dk1"/>
                </a:solidFill>
                <a:latin typeface="Blinker"/>
                <a:ea typeface="Blinker"/>
                <a:cs typeface="Blinker"/>
                <a:sym typeface="Blinker"/>
              </a:defRPr>
            </a:lvl1pPr>
            <a:lvl2pPr lvl="1" rtl="0">
              <a:spcBef>
                <a:spcPts val="0"/>
              </a:spcBef>
              <a:spcAft>
                <a:spcPts val="0"/>
              </a:spcAft>
              <a:buClr>
                <a:schemeClr val="dk1"/>
              </a:buClr>
              <a:buSzPts val="3000"/>
              <a:buFont typeface="Blinker"/>
              <a:buNone/>
              <a:defRPr sz="3000" b="1">
                <a:solidFill>
                  <a:schemeClr val="dk1"/>
                </a:solidFill>
                <a:latin typeface="Blinker"/>
                <a:ea typeface="Blinker"/>
                <a:cs typeface="Blinker"/>
                <a:sym typeface="Blinker"/>
              </a:defRPr>
            </a:lvl2pPr>
            <a:lvl3pPr lvl="2" rtl="0">
              <a:spcBef>
                <a:spcPts val="0"/>
              </a:spcBef>
              <a:spcAft>
                <a:spcPts val="0"/>
              </a:spcAft>
              <a:buClr>
                <a:schemeClr val="dk1"/>
              </a:buClr>
              <a:buSzPts val="3000"/>
              <a:buFont typeface="Blinker"/>
              <a:buNone/>
              <a:defRPr sz="3000" b="1">
                <a:solidFill>
                  <a:schemeClr val="dk1"/>
                </a:solidFill>
                <a:latin typeface="Blinker"/>
                <a:ea typeface="Blinker"/>
                <a:cs typeface="Blinker"/>
                <a:sym typeface="Blinker"/>
              </a:defRPr>
            </a:lvl3pPr>
            <a:lvl4pPr lvl="3" rtl="0">
              <a:spcBef>
                <a:spcPts val="0"/>
              </a:spcBef>
              <a:spcAft>
                <a:spcPts val="0"/>
              </a:spcAft>
              <a:buClr>
                <a:schemeClr val="dk1"/>
              </a:buClr>
              <a:buSzPts val="3000"/>
              <a:buFont typeface="Blinker"/>
              <a:buNone/>
              <a:defRPr sz="3000" b="1">
                <a:solidFill>
                  <a:schemeClr val="dk1"/>
                </a:solidFill>
                <a:latin typeface="Blinker"/>
                <a:ea typeface="Blinker"/>
                <a:cs typeface="Blinker"/>
                <a:sym typeface="Blinker"/>
              </a:defRPr>
            </a:lvl4pPr>
            <a:lvl5pPr lvl="4" rtl="0">
              <a:spcBef>
                <a:spcPts val="0"/>
              </a:spcBef>
              <a:spcAft>
                <a:spcPts val="0"/>
              </a:spcAft>
              <a:buClr>
                <a:schemeClr val="dk1"/>
              </a:buClr>
              <a:buSzPts val="3000"/>
              <a:buFont typeface="Blinker"/>
              <a:buNone/>
              <a:defRPr sz="3000" b="1">
                <a:solidFill>
                  <a:schemeClr val="dk1"/>
                </a:solidFill>
                <a:latin typeface="Blinker"/>
                <a:ea typeface="Blinker"/>
                <a:cs typeface="Blinker"/>
                <a:sym typeface="Blinker"/>
              </a:defRPr>
            </a:lvl5pPr>
            <a:lvl6pPr lvl="5" rtl="0">
              <a:spcBef>
                <a:spcPts val="0"/>
              </a:spcBef>
              <a:spcAft>
                <a:spcPts val="0"/>
              </a:spcAft>
              <a:buClr>
                <a:schemeClr val="dk1"/>
              </a:buClr>
              <a:buSzPts val="3000"/>
              <a:buFont typeface="Blinker"/>
              <a:buNone/>
              <a:defRPr sz="3000" b="1">
                <a:solidFill>
                  <a:schemeClr val="dk1"/>
                </a:solidFill>
                <a:latin typeface="Blinker"/>
                <a:ea typeface="Blinker"/>
                <a:cs typeface="Blinker"/>
                <a:sym typeface="Blinker"/>
              </a:defRPr>
            </a:lvl6pPr>
            <a:lvl7pPr lvl="6" rtl="0">
              <a:spcBef>
                <a:spcPts val="0"/>
              </a:spcBef>
              <a:spcAft>
                <a:spcPts val="0"/>
              </a:spcAft>
              <a:buClr>
                <a:schemeClr val="dk1"/>
              </a:buClr>
              <a:buSzPts val="3000"/>
              <a:buFont typeface="Blinker"/>
              <a:buNone/>
              <a:defRPr sz="3000" b="1">
                <a:solidFill>
                  <a:schemeClr val="dk1"/>
                </a:solidFill>
                <a:latin typeface="Blinker"/>
                <a:ea typeface="Blinker"/>
                <a:cs typeface="Blinker"/>
                <a:sym typeface="Blinker"/>
              </a:defRPr>
            </a:lvl7pPr>
            <a:lvl8pPr lvl="7" rtl="0">
              <a:spcBef>
                <a:spcPts val="0"/>
              </a:spcBef>
              <a:spcAft>
                <a:spcPts val="0"/>
              </a:spcAft>
              <a:buClr>
                <a:schemeClr val="dk1"/>
              </a:buClr>
              <a:buSzPts val="3000"/>
              <a:buFont typeface="Blinker"/>
              <a:buNone/>
              <a:defRPr sz="3000" b="1">
                <a:solidFill>
                  <a:schemeClr val="dk1"/>
                </a:solidFill>
                <a:latin typeface="Blinker"/>
                <a:ea typeface="Blinker"/>
                <a:cs typeface="Blinker"/>
                <a:sym typeface="Blinker"/>
              </a:defRPr>
            </a:lvl8pPr>
            <a:lvl9pPr lvl="8" rtl="0">
              <a:spcBef>
                <a:spcPts val="0"/>
              </a:spcBef>
              <a:spcAft>
                <a:spcPts val="0"/>
              </a:spcAft>
              <a:buClr>
                <a:schemeClr val="dk1"/>
              </a:buClr>
              <a:buSzPts val="3000"/>
              <a:buFont typeface="Blinker"/>
              <a:buNone/>
              <a:defRPr sz="3000" b="1">
                <a:solidFill>
                  <a:schemeClr val="dk1"/>
                </a:solidFill>
                <a:latin typeface="Blinker"/>
                <a:ea typeface="Blinker"/>
                <a:cs typeface="Blinker"/>
                <a:sym typeface="Blinker"/>
              </a:defRPr>
            </a:lvl9pPr>
          </a:lstStyle>
          <a:p>
            <a:endParaRPr/>
          </a:p>
        </p:txBody>
      </p:sp>
      <p:sp>
        <p:nvSpPr>
          <p:cNvPr id="7" name="Google Shape;7;p1"/>
          <p:cNvSpPr txBox="1">
            <a:spLocks noGrp="1"/>
          </p:cNvSpPr>
          <p:nvPr>
            <p:ph type="body" idx="1"/>
          </p:nvPr>
        </p:nvSpPr>
        <p:spPr>
          <a:xfrm>
            <a:off x="950967" y="1583467"/>
            <a:ext cx="10290000" cy="45552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Blinker"/>
              <a:buChar char="●"/>
              <a:defRPr sz="1200">
                <a:solidFill>
                  <a:schemeClr val="dk1"/>
                </a:solidFill>
                <a:latin typeface="Blinker"/>
                <a:ea typeface="Blinker"/>
                <a:cs typeface="Blinker"/>
                <a:sym typeface="Blinker"/>
              </a:defRPr>
            </a:lvl1pPr>
            <a:lvl2pPr marL="914400" lvl="1" indent="-304800">
              <a:lnSpc>
                <a:spcPct val="100000"/>
              </a:lnSpc>
              <a:spcBef>
                <a:spcPts val="0"/>
              </a:spcBef>
              <a:spcAft>
                <a:spcPts val="0"/>
              </a:spcAft>
              <a:buClr>
                <a:schemeClr val="dk1"/>
              </a:buClr>
              <a:buSzPts val="1200"/>
              <a:buFont typeface="Blinker"/>
              <a:buChar char="○"/>
              <a:defRPr sz="1200">
                <a:solidFill>
                  <a:schemeClr val="dk1"/>
                </a:solidFill>
                <a:latin typeface="Blinker"/>
                <a:ea typeface="Blinker"/>
                <a:cs typeface="Blinker"/>
                <a:sym typeface="Blinker"/>
              </a:defRPr>
            </a:lvl2pPr>
            <a:lvl3pPr marL="1371600" lvl="2" indent="-304800">
              <a:lnSpc>
                <a:spcPct val="100000"/>
              </a:lnSpc>
              <a:spcBef>
                <a:spcPts val="0"/>
              </a:spcBef>
              <a:spcAft>
                <a:spcPts val="0"/>
              </a:spcAft>
              <a:buClr>
                <a:schemeClr val="dk1"/>
              </a:buClr>
              <a:buSzPts val="1200"/>
              <a:buFont typeface="Blinker"/>
              <a:buChar char="■"/>
              <a:defRPr sz="1200">
                <a:solidFill>
                  <a:schemeClr val="dk1"/>
                </a:solidFill>
                <a:latin typeface="Blinker"/>
                <a:ea typeface="Blinker"/>
                <a:cs typeface="Blinker"/>
                <a:sym typeface="Blinker"/>
              </a:defRPr>
            </a:lvl3pPr>
            <a:lvl4pPr marL="1828800" lvl="3" indent="-304800">
              <a:lnSpc>
                <a:spcPct val="100000"/>
              </a:lnSpc>
              <a:spcBef>
                <a:spcPts val="0"/>
              </a:spcBef>
              <a:spcAft>
                <a:spcPts val="0"/>
              </a:spcAft>
              <a:buClr>
                <a:schemeClr val="dk1"/>
              </a:buClr>
              <a:buSzPts val="1200"/>
              <a:buFont typeface="Blinker"/>
              <a:buChar char="●"/>
              <a:defRPr sz="1200">
                <a:solidFill>
                  <a:schemeClr val="dk1"/>
                </a:solidFill>
                <a:latin typeface="Blinker"/>
                <a:ea typeface="Blinker"/>
                <a:cs typeface="Blinker"/>
                <a:sym typeface="Blinker"/>
              </a:defRPr>
            </a:lvl4pPr>
            <a:lvl5pPr marL="2286000" lvl="4" indent="-304800">
              <a:lnSpc>
                <a:spcPct val="100000"/>
              </a:lnSpc>
              <a:spcBef>
                <a:spcPts val="0"/>
              </a:spcBef>
              <a:spcAft>
                <a:spcPts val="0"/>
              </a:spcAft>
              <a:buClr>
                <a:schemeClr val="dk1"/>
              </a:buClr>
              <a:buSzPts val="1200"/>
              <a:buFont typeface="Blinker"/>
              <a:buChar char="○"/>
              <a:defRPr sz="1200">
                <a:solidFill>
                  <a:schemeClr val="dk1"/>
                </a:solidFill>
                <a:latin typeface="Blinker"/>
                <a:ea typeface="Blinker"/>
                <a:cs typeface="Blinker"/>
                <a:sym typeface="Blinker"/>
              </a:defRPr>
            </a:lvl5pPr>
            <a:lvl6pPr marL="2743200" lvl="5" indent="-304800">
              <a:lnSpc>
                <a:spcPct val="100000"/>
              </a:lnSpc>
              <a:spcBef>
                <a:spcPts val="0"/>
              </a:spcBef>
              <a:spcAft>
                <a:spcPts val="0"/>
              </a:spcAft>
              <a:buClr>
                <a:schemeClr val="dk1"/>
              </a:buClr>
              <a:buSzPts val="1200"/>
              <a:buFont typeface="Blinker"/>
              <a:buChar char="■"/>
              <a:defRPr sz="1200">
                <a:solidFill>
                  <a:schemeClr val="dk1"/>
                </a:solidFill>
                <a:latin typeface="Blinker"/>
                <a:ea typeface="Blinker"/>
                <a:cs typeface="Blinker"/>
                <a:sym typeface="Blinker"/>
              </a:defRPr>
            </a:lvl6pPr>
            <a:lvl7pPr marL="3200400" lvl="6" indent="-304800">
              <a:lnSpc>
                <a:spcPct val="100000"/>
              </a:lnSpc>
              <a:spcBef>
                <a:spcPts val="0"/>
              </a:spcBef>
              <a:spcAft>
                <a:spcPts val="0"/>
              </a:spcAft>
              <a:buClr>
                <a:schemeClr val="dk1"/>
              </a:buClr>
              <a:buSzPts val="1200"/>
              <a:buFont typeface="Blinker"/>
              <a:buChar char="●"/>
              <a:defRPr sz="1200">
                <a:solidFill>
                  <a:schemeClr val="dk1"/>
                </a:solidFill>
                <a:latin typeface="Blinker"/>
                <a:ea typeface="Blinker"/>
                <a:cs typeface="Blinker"/>
                <a:sym typeface="Blinker"/>
              </a:defRPr>
            </a:lvl7pPr>
            <a:lvl8pPr marL="3657600" lvl="7" indent="-304800">
              <a:lnSpc>
                <a:spcPct val="100000"/>
              </a:lnSpc>
              <a:spcBef>
                <a:spcPts val="0"/>
              </a:spcBef>
              <a:spcAft>
                <a:spcPts val="0"/>
              </a:spcAft>
              <a:buClr>
                <a:schemeClr val="dk1"/>
              </a:buClr>
              <a:buSzPts val="1200"/>
              <a:buFont typeface="Blinker"/>
              <a:buChar char="○"/>
              <a:defRPr sz="1200">
                <a:solidFill>
                  <a:schemeClr val="dk1"/>
                </a:solidFill>
                <a:latin typeface="Blinker"/>
                <a:ea typeface="Blinker"/>
                <a:cs typeface="Blinker"/>
                <a:sym typeface="Blinker"/>
              </a:defRPr>
            </a:lvl8pPr>
            <a:lvl9pPr marL="4114800" lvl="8" indent="-304800">
              <a:lnSpc>
                <a:spcPct val="100000"/>
              </a:lnSpc>
              <a:spcBef>
                <a:spcPts val="0"/>
              </a:spcBef>
              <a:spcAft>
                <a:spcPts val="0"/>
              </a:spcAft>
              <a:buClr>
                <a:schemeClr val="dk1"/>
              </a:buClr>
              <a:buSzPts val="1200"/>
              <a:buFont typeface="Blinker"/>
              <a:buChar char="■"/>
              <a:defRPr sz="1200">
                <a:solidFill>
                  <a:schemeClr val="dk1"/>
                </a:solidFill>
                <a:latin typeface="Blinker"/>
                <a:ea typeface="Blinker"/>
                <a:cs typeface="Blinker"/>
                <a:sym typeface="Blinker"/>
              </a:defRPr>
            </a:lvl9pPr>
          </a:lstStyle>
          <a:p>
            <a:endParaRPr/>
          </a:p>
        </p:txBody>
      </p:sp>
    </p:spTree>
    <p:extLst>
      <p:ext uri="{BB962C8B-B14F-4D97-AF65-F5344CB8AC3E}">
        <p14:creationId xmlns:p14="http://schemas.microsoft.com/office/powerpoint/2010/main" val="20748053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 id="2147483667" r:id="rId5"/>
    <p:sldLayoutId id="2147483668" r:id="rId6"/>
    <p:sldLayoutId id="2147483669" r:id="rId7"/>
    <p:sldLayoutId id="2147483671" r:id="rId8"/>
    <p:sldLayoutId id="2147483679" r:id="rId9"/>
    <p:sldLayoutId id="2147483680"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14.xml"/><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3.png"/><Relationship Id="rId7" Type="http://schemas.openxmlformats.org/officeDocument/2006/relationships/hyperlink" Target="http://bit.ly/2PfT4lq" TargetMode="External"/><Relationship Id="rId2" Type="http://schemas.openxmlformats.org/officeDocument/2006/relationships/notesSlide" Target="../notesSlides/notesSlide46.xml"/><Relationship Id="rId1" Type="http://schemas.openxmlformats.org/officeDocument/2006/relationships/slideLayout" Target="../slideLayouts/slideLayout20.xml"/><Relationship Id="rId6" Type="http://schemas.openxmlformats.org/officeDocument/2006/relationships/image" Target="../media/image35.png"/><Relationship Id="rId5" Type="http://schemas.openxmlformats.org/officeDocument/2006/relationships/image" Target="../media/image3.png"/><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5"/>
          <p:cNvSpPr txBox="1">
            <a:spLocks noGrp="1"/>
          </p:cNvSpPr>
          <p:nvPr>
            <p:ph type="ctrTitle"/>
          </p:nvPr>
        </p:nvSpPr>
        <p:spPr>
          <a:xfrm>
            <a:off x="1706800" y="3052933"/>
            <a:ext cx="8778400" cy="2194400"/>
          </a:xfrm>
          <a:prstGeom prst="rect">
            <a:avLst/>
          </a:prstGeom>
        </p:spPr>
        <p:txBody>
          <a:bodyPr spcFirstLastPara="1" wrap="square" lIns="121900" tIns="121900" rIns="121900" bIns="121900" anchor="b" anchorCtr="0">
            <a:noAutofit/>
          </a:bodyPr>
          <a:lstStyle/>
          <a:p>
            <a:r>
              <a:rPr lang="en-US" sz="5400" dirty="0"/>
              <a:t>Stepper, </a:t>
            </a:r>
            <a:r>
              <a:rPr lang="ru-RU" sz="5400" dirty="0"/>
              <a:t>переключатель, </a:t>
            </a:r>
            <a:r>
              <a:rPr lang="en-US" sz="5400" dirty="0" err="1"/>
              <a:t>TableView</a:t>
            </a:r>
            <a:r>
              <a:rPr lang="en-US" sz="5400" dirty="0"/>
              <a:t> </a:t>
            </a:r>
            <a:r>
              <a:rPr lang="ru-RU" sz="5400" dirty="0"/>
              <a:t>и </a:t>
            </a:r>
            <a:r>
              <a:rPr lang="en-US" sz="5400" dirty="0" err="1"/>
              <a:t>WebView</a:t>
            </a:r>
            <a:endParaRPr sz="5400" dirty="0"/>
          </a:p>
        </p:txBody>
      </p:sp>
      <p:sp>
        <p:nvSpPr>
          <p:cNvPr id="138" name="Google Shape;138;p25"/>
          <p:cNvSpPr txBox="1">
            <a:spLocks noGrp="1"/>
          </p:cNvSpPr>
          <p:nvPr>
            <p:ph type="subTitle" idx="1"/>
          </p:nvPr>
        </p:nvSpPr>
        <p:spPr>
          <a:xfrm>
            <a:off x="2883049" y="5247333"/>
            <a:ext cx="6572923" cy="634400"/>
          </a:xfrm>
          <a:prstGeom prst="rect">
            <a:avLst/>
          </a:prstGeom>
        </p:spPr>
        <p:txBody>
          <a:bodyPr spcFirstLastPara="1" wrap="square" lIns="121900" tIns="121900" rIns="121900" bIns="121900" anchor="t" anchorCtr="0">
            <a:noAutofit/>
          </a:bodyPr>
          <a:lstStyle/>
          <a:p>
            <a:pPr marL="0" indent="0"/>
            <a:r>
              <a:rPr lang="ru-RU" i="1" dirty="0"/>
              <a:t>Компоненты пользовательского интерфейса</a:t>
            </a:r>
            <a:endParaRPr i="1" dirty="0"/>
          </a:p>
        </p:txBody>
      </p:sp>
      <p:pic>
        <p:nvPicPr>
          <p:cNvPr id="139" name="Google Shape;139;p25"/>
          <p:cNvPicPr preferRelativeResize="0"/>
          <p:nvPr/>
        </p:nvPicPr>
        <p:blipFill>
          <a:blip r:embed="rId3">
            <a:alphaModFix/>
          </a:blip>
          <a:stretch>
            <a:fillRect/>
          </a:stretch>
        </p:blipFill>
        <p:spPr>
          <a:xfrm>
            <a:off x="3522666" y="78034"/>
            <a:ext cx="5146869" cy="2842967"/>
          </a:xfrm>
          <a:prstGeom prst="rect">
            <a:avLst/>
          </a:prstGeom>
          <a:noFill/>
          <a:ln>
            <a:noFill/>
          </a:ln>
        </p:spPr>
      </p:pic>
    </p:spTree>
    <p:extLst>
      <p:ext uri="{BB962C8B-B14F-4D97-AF65-F5344CB8AC3E}">
        <p14:creationId xmlns:p14="http://schemas.microsoft.com/office/powerpoint/2010/main" val="3681433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err="1" smtClean="0"/>
              <a:t>Slider</a:t>
            </a:r>
            <a:endParaRPr lang="en-US" sz="4000" dirty="0"/>
          </a:p>
        </p:txBody>
      </p:sp>
      <p:sp>
        <p:nvSpPr>
          <p:cNvPr id="145" name="Google Shape;145;p26"/>
          <p:cNvSpPr txBox="1">
            <a:spLocks noGrp="1"/>
          </p:cNvSpPr>
          <p:nvPr>
            <p:ph type="body" idx="1"/>
          </p:nvPr>
        </p:nvSpPr>
        <p:spPr>
          <a:xfrm>
            <a:off x="645458" y="1463039"/>
            <a:ext cx="10919012" cy="4615031"/>
          </a:xfrm>
          <a:prstGeom prst="rect">
            <a:avLst/>
          </a:prstGeom>
        </p:spPr>
        <p:txBody>
          <a:bodyPr spcFirstLastPara="1" wrap="square" lIns="121900" tIns="121900" rIns="121900" bIns="121900" anchor="t" anchorCtr="0">
            <a:noAutofit/>
          </a:bodyPr>
          <a:lstStyle/>
          <a:p>
            <a:pPr marL="203195" indent="0">
              <a:buNone/>
            </a:pPr>
            <a:r>
              <a:rPr lang="ru-RU" sz="2400" dirty="0"/>
              <a:t>Например, определение в коде </a:t>
            </a:r>
            <a:r>
              <a:rPr lang="ru-RU" sz="2400" dirty="0" smtClean="0"/>
              <a:t>C#</a:t>
            </a:r>
            <a:r>
              <a:rPr lang="en-US" sz="2400" dirty="0" smtClean="0"/>
              <a:t>:</a:t>
            </a:r>
            <a:r>
              <a:rPr lang="ru-RU" sz="2400" dirty="0"/>
              <a:t/>
            </a:r>
            <a:br>
              <a:rPr lang="ru-RU" sz="2400" dirty="0"/>
            </a:br>
            <a:endParaRPr lang="ru-RU" sz="2100" dirty="0"/>
          </a:p>
        </p:txBody>
      </p:sp>
      <p:pic>
        <p:nvPicPr>
          <p:cNvPr id="2" name="Рисунок 1"/>
          <p:cNvPicPr>
            <a:picLocks noChangeAspect="1"/>
          </p:cNvPicPr>
          <p:nvPr/>
        </p:nvPicPr>
        <p:blipFill>
          <a:blip r:embed="rId3"/>
          <a:stretch>
            <a:fillRect/>
          </a:stretch>
        </p:blipFill>
        <p:spPr>
          <a:xfrm>
            <a:off x="959999" y="2048210"/>
            <a:ext cx="8033393" cy="4222329"/>
          </a:xfrm>
          <a:prstGeom prst="rect">
            <a:avLst/>
          </a:prstGeom>
        </p:spPr>
      </p:pic>
    </p:spTree>
    <p:extLst>
      <p:ext uri="{BB962C8B-B14F-4D97-AF65-F5344CB8AC3E}">
        <p14:creationId xmlns:p14="http://schemas.microsoft.com/office/powerpoint/2010/main" val="3310397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err="1" smtClean="0"/>
              <a:t>Slider</a:t>
            </a:r>
            <a:endParaRPr lang="en-US" sz="4000" dirty="0"/>
          </a:p>
        </p:txBody>
      </p:sp>
      <p:pic>
        <p:nvPicPr>
          <p:cNvPr id="4" name="Рисунок 3"/>
          <p:cNvPicPr>
            <a:picLocks noChangeAspect="1"/>
          </p:cNvPicPr>
          <p:nvPr/>
        </p:nvPicPr>
        <p:blipFill>
          <a:blip r:embed="rId3"/>
          <a:stretch>
            <a:fillRect/>
          </a:stretch>
        </p:blipFill>
        <p:spPr>
          <a:xfrm>
            <a:off x="960000" y="1356967"/>
            <a:ext cx="6088605" cy="3516247"/>
          </a:xfrm>
          <a:prstGeom prst="rect">
            <a:avLst/>
          </a:prstGeom>
        </p:spPr>
      </p:pic>
      <p:sp>
        <p:nvSpPr>
          <p:cNvPr id="6" name="Прямоугольник 5"/>
          <p:cNvSpPr/>
          <p:nvPr/>
        </p:nvSpPr>
        <p:spPr>
          <a:xfrm>
            <a:off x="505609" y="4922800"/>
            <a:ext cx="11209469" cy="1569660"/>
          </a:xfrm>
          <a:prstGeom prst="rect">
            <a:avLst/>
          </a:prstGeom>
        </p:spPr>
        <p:txBody>
          <a:bodyPr wrap="square">
            <a:spAutoFit/>
          </a:bodyPr>
          <a:lstStyle/>
          <a:p>
            <a:r>
              <a:rPr lang="ru-RU" sz="1600" dirty="0" smtClean="0"/>
              <a:t>	В </a:t>
            </a:r>
            <a:r>
              <a:rPr lang="ru-RU" sz="1600" dirty="0"/>
              <a:t>этом фрагменте создается элемент </a:t>
            </a:r>
            <a:r>
              <a:rPr lang="ru-RU" sz="1600" b="1" dirty="0" err="1" smtClean="0"/>
              <a:t>Slider</a:t>
            </a:r>
            <a:r>
              <a:rPr lang="ru-RU" sz="1600" dirty="0" smtClean="0"/>
              <a:t>, </a:t>
            </a:r>
            <a:r>
              <a:rPr lang="ru-RU" sz="1600" dirty="0"/>
              <a:t>который позволяет пользователю выбрать значение в диапазоне от 0 до 50, с начальным значением, установленным на 30; указатель </a:t>
            </a:r>
            <a:r>
              <a:rPr lang="ru-RU" sz="1600" dirty="0" smtClean="0"/>
              <a:t>(</a:t>
            </a:r>
            <a:r>
              <a:rPr lang="ru-RU" sz="1600" b="1" dirty="0" err="1" smtClean="0"/>
              <a:t>thumb</a:t>
            </a:r>
            <a:r>
              <a:rPr lang="ru-RU" sz="1600" dirty="0" smtClean="0"/>
              <a:t>) </a:t>
            </a:r>
            <a:r>
              <a:rPr lang="ru-RU" sz="1600" dirty="0"/>
              <a:t>ползунка окрашен в яркий розовый цвет (</a:t>
            </a:r>
            <a:r>
              <a:rPr lang="ru-RU" sz="1600" b="1" dirty="0" err="1"/>
              <a:t>DeepPink</a:t>
            </a:r>
            <a:r>
              <a:rPr lang="ru-RU" sz="1600" dirty="0"/>
              <a:t>), а область до текущего </a:t>
            </a:r>
            <a:r>
              <a:rPr lang="ru-RU" sz="1600" dirty="0" smtClean="0"/>
              <a:t>значения </a:t>
            </a:r>
            <a:r>
              <a:rPr lang="ru-RU" sz="1600" dirty="0"/>
              <a:t>также имеет тот же цвет, в то время как часть после указателя </a:t>
            </a:r>
            <a:r>
              <a:rPr lang="ru-RU" sz="1600" dirty="0" smtClean="0"/>
              <a:t>окрашена </a:t>
            </a:r>
            <a:r>
              <a:rPr lang="ru-RU" sz="1600" dirty="0"/>
              <a:t>в серый цвет (</a:t>
            </a:r>
            <a:r>
              <a:rPr lang="ru-RU" sz="1600" b="1" dirty="0" err="1"/>
              <a:t>Gray</a:t>
            </a:r>
            <a:r>
              <a:rPr lang="ru-RU" sz="1600" dirty="0"/>
              <a:t>); событие </a:t>
            </a:r>
            <a:r>
              <a:rPr lang="ru-RU" sz="1600" b="1" dirty="0" err="1"/>
              <a:t>ValueChanged</a:t>
            </a:r>
            <a:r>
              <a:rPr lang="ru-RU" sz="1600" dirty="0"/>
              <a:t> связано с методом </a:t>
            </a:r>
            <a:r>
              <a:rPr lang="ru-RU" sz="1600" b="1" dirty="0" err="1"/>
              <a:t>slider_ValueChanged</a:t>
            </a:r>
            <a:r>
              <a:rPr lang="ru-RU" sz="1600" dirty="0"/>
              <a:t>, который обновляет текст заголовка так, чтобы он отображал текущее выбранное значение с одним знаком после запятой, и весь интерфейс помещается в вертикальный </a:t>
            </a:r>
            <a:r>
              <a:rPr lang="ru-RU" sz="1600" b="1" dirty="0" err="1" smtClean="0"/>
              <a:t>StackLayout</a:t>
            </a:r>
            <a:r>
              <a:rPr lang="ru-RU" sz="1600" dirty="0" smtClean="0"/>
              <a:t>, объединяющий </a:t>
            </a:r>
            <a:r>
              <a:rPr lang="ru-RU" sz="1600" dirty="0"/>
              <a:t>заголовок и ползунок. </a:t>
            </a:r>
          </a:p>
        </p:txBody>
      </p:sp>
    </p:spTree>
    <p:extLst>
      <p:ext uri="{BB962C8B-B14F-4D97-AF65-F5344CB8AC3E}">
        <p14:creationId xmlns:p14="http://schemas.microsoft.com/office/powerpoint/2010/main" val="3361539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err="1" smtClean="0"/>
              <a:t>Slider</a:t>
            </a:r>
            <a:endParaRPr lang="en-US" sz="4000" dirty="0"/>
          </a:p>
        </p:txBody>
      </p:sp>
      <p:sp>
        <p:nvSpPr>
          <p:cNvPr id="145" name="Google Shape;145;p26"/>
          <p:cNvSpPr txBox="1">
            <a:spLocks noGrp="1"/>
          </p:cNvSpPr>
          <p:nvPr>
            <p:ph type="body" idx="1"/>
          </p:nvPr>
        </p:nvSpPr>
        <p:spPr>
          <a:xfrm>
            <a:off x="462579" y="1463039"/>
            <a:ext cx="7874597" cy="4615031"/>
          </a:xfrm>
          <a:prstGeom prst="rect">
            <a:avLst/>
          </a:prstGeom>
        </p:spPr>
        <p:txBody>
          <a:bodyPr spcFirstLastPara="1" wrap="square" lIns="121900" tIns="121900" rIns="121900" bIns="121900" anchor="t" anchorCtr="0">
            <a:noAutofit/>
          </a:bodyPr>
          <a:lstStyle/>
          <a:p>
            <a:pPr marL="203195" indent="0">
              <a:buNone/>
            </a:pPr>
            <a:r>
              <a:rPr lang="ru-RU" sz="1800" dirty="0"/>
              <a:t>Аналогичный слайдер в </a:t>
            </a:r>
            <a:r>
              <a:rPr lang="en-US" sz="1800" dirty="0" err="1"/>
              <a:t>xaml</a:t>
            </a:r>
            <a:r>
              <a:rPr lang="en-US" sz="1800" dirty="0"/>
              <a:t>:</a:t>
            </a:r>
          </a:p>
          <a:p>
            <a:pPr marL="203195" indent="0">
              <a:buNone/>
            </a:pPr>
            <a:r>
              <a:rPr lang="en-US" sz="1800" b="1" dirty="0"/>
              <a:t>&lt;</a:t>
            </a:r>
            <a:r>
              <a:rPr lang="en-US" sz="1800" b="1" dirty="0" err="1"/>
              <a:t>StackLayout</a:t>
            </a:r>
            <a:r>
              <a:rPr lang="en-US" sz="1800" b="1" dirty="0"/>
              <a:t>&gt;</a:t>
            </a:r>
          </a:p>
          <a:p>
            <a:pPr marL="203195" indent="0">
              <a:buNone/>
            </a:pPr>
            <a:r>
              <a:rPr lang="en-US" sz="1800" b="1" dirty="0"/>
              <a:t>    &lt;Label x:Name="header" Text="Slider" </a:t>
            </a:r>
            <a:r>
              <a:rPr lang="en-US" sz="1800" b="1" dirty="0" err="1"/>
              <a:t>FontSize</a:t>
            </a:r>
            <a:r>
              <a:rPr lang="en-US" sz="1800" b="1" dirty="0"/>
              <a:t>="Large" /&gt;</a:t>
            </a:r>
          </a:p>
          <a:p>
            <a:pPr marL="203195" indent="0">
              <a:buNone/>
            </a:pPr>
            <a:r>
              <a:rPr lang="en-US" sz="1800" b="1" dirty="0"/>
              <a:t>    &lt;Slider Minimum="0" Maximum="50" Value="30" </a:t>
            </a:r>
            <a:r>
              <a:rPr lang="en-US" sz="1800" b="1" dirty="0" err="1"/>
              <a:t>ValueChanged</a:t>
            </a:r>
            <a:r>
              <a:rPr lang="en-US" sz="1800" b="1" dirty="0"/>
              <a:t>="</a:t>
            </a:r>
            <a:r>
              <a:rPr lang="en-US" sz="1800" b="1" dirty="0" err="1"/>
              <a:t>slider_ValueChanged</a:t>
            </a:r>
            <a:r>
              <a:rPr lang="en-US" sz="1800" b="1" dirty="0"/>
              <a:t>"</a:t>
            </a:r>
          </a:p>
          <a:p>
            <a:pPr marL="203195" indent="0">
              <a:buNone/>
            </a:pPr>
            <a:r>
              <a:rPr lang="en-US" sz="1800" b="1" dirty="0"/>
              <a:t>            </a:t>
            </a:r>
            <a:r>
              <a:rPr lang="en-US" sz="1800" b="1" dirty="0" err="1"/>
              <a:t>MinimumTrackColor</a:t>
            </a:r>
            <a:r>
              <a:rPr lang="en-US" sz="1800" b="1" dirty="0"/>
              <a:t>="</a:t>
            </a:r>
            <a:r>
              <a:rPr lang="en-US" sz="1800" b="1" dirty="0" err="1"/>
              <a:t>DeepPink</a:t>
            </a:r>
            <a:r>
              <a:rPr lang="en-US" sz="1800" b="1" dirty="0"/>
              <a:t>" </a:t>
            </a:r>
            <a:r>
              <a:rPr lang="en-US" sz="1800" b="1" dirty="0" err="1"/>
              <a:t>MaximumTrackColor</a:t>
            </a:r>
            <a:r>
              <a:rPr lang="en-US" sz="1800" b="1" dirty="0"/>
              <a:t>="Gray" </a:t>
            </a:r>
            <a:r>
              <a:rPr lang="en-US" sz="1800" b="1" dirty="0" err="1"/>
              <a:t>ThumbColor</a:t>
            </a:r>
            <a:r>
              <a:rPr lang="en-US" sz="1800" b="1" dirty="0"/>
              <a:t>="</a:t>
            </a:r>
            <a:r>
              <a:rPr lang="en-US" sz="1800" b="1" dirty="0" err="1"/>
              <a:t>DeepPink</a:t>
            </a:r>
            <a:r>
              <a:rPr lang="en-US" sz="1800" b="1" dirty="0"/>
              <a:t>" /&gt;</a:t>
            </a:r>
          </a:p>
          <a:p>
            <a:pPr marL="203195" indent="0">
              <a:buNone/>
            </a:pPr>
            <a:r>
              <a:rPr lang="en-US" sz="1800" b="1" dirty="0"/>
              <a:t>&lt;/</a:t>
            </a:r>
            <a:r>
              <a:rPr lang="en-US" sz="1800" b="1" dirty="0" err="1"/>
              <a:t>StackLayout</a:t>
            </a:r>
            <a:r>
              <a:rPr lang="en-US" sz="1800" b="1" dirty="0"/>
              <a:t>&gt;</a:t>
            </a:r>
          </a:p>
          <a:p>
            <a:pPr marL="203195" indent="0">
              <a:buNone/>
            </a:pPr>
            <a:endParaRPr lang="en-US" sz="1800" dirty="0"/>
          </a:p>
          <a:p>
            <a:pPr marL="203195" indent="0">
              <a:buNone/>
            </a:pPr>
            <a:r>
              <a:rPr lang="ru-RU" sz="1800" dirty="0"/>
              <a:t>И в файле связанного кода пропишем обработчик </a:t>
            </a:r>
            <a:r>
              <a:rPr lang="en-US" sz="1800" dirty="0" err="1"/>
              <a:t>slider_ValueChanged</a:t>
            </a:r>
            <a:r>
              <a:rPr lang="en-US" sz="1800" dirty="0"/>
              <a:t>:</a:t>
            </a:r>
          </a:p>
          <a:p>
            <a:pPr marL="203195" indent="0">
              <a:buNone/>
            </a:pPr>
            <a:r>
              <a:rPr lang="en-US" sz="1800" b="1" dirty="0"/>
              <a:t>void </a:t>
            </a:r>
            <a:r>
              <a:rPr lang="en-US" sz="1800" b="1" dirty="0" err="1"/>
              <a:t>slider_ValueChanged</a:t>
            </a:r>
            <a:r>
              <a:rPr lang="en-US" sz="1800" b="1" dirty="0"/>
              <a:t>(object sender, </a:t>
            </a:r>
            <a:r>
              <a:rPr lang="en-US" sz="1800" b="1" dirty="0" err="1"/>
              <a:t>ValueChangedEventArgs</a:t>
            </a:r>
            <a:r>
              <a:rPr lang="en-US" sz="1800" b="1" dirty="0"/>
              <a:t> e)</a:t>
            </a:r>
          </a:p>
          <a:p>
            <a:pPr marL="203195" indent="0">
              <a:buNone/>
            </a:pPr>
            <a:r>
              <a:rPr lang="en-US" sz="1800" b="1" dirty="0"/>
              <a:t>{</a:t>
            </a:r>
          </a:p>
          <a:p>
            <a:pPr marL="203195" indent="0">
              <a:buNone/>
            </a:pPr>
            <a:r>
              <a:rPr lang="en-US" sz="1800" b="1" dirty="0"/>
              <a:t>    if(header!=null)</a:t>
            </a:r>
          </a:p>
          <a:p>
            <a:pPr marL="203195" indent="0">
              <a:buNone/>
            </a:pPr>
            <a:r>
              <a:rPr lang="en-US" sz="1800" b="1" dirty="0"/>
              <a:t>        </a:t>
            </a:r>
            <a:r>
              <a:rPr lang="en-US" sz="1800" b="1" dirty="0" err="1"/>
              <a:t>header.Text</a:t>
            </a:r>
            <a:r>
              <a:rPr lang="en-US" sz="1800" b="1" dirty="0"/>
              <a:t> = </a:t>
            </a:r>
            <a:r>
              <a:rPr lang="en-US" sz="1800" b="1" dirty="0" err="1"/>
              <a:t>String.Format</a:t>
            </a:r>
            <a:r>
              <a:rPr lang="en-US" sz="1800" b="1" dirty="0"/>
              <a:t>("</a:t>
            </a:r>
            <a:r>
              <a:rPr lang="ru-RU" sz="1800" b="1" dirty="0"/>
              <a:t>Выбрано: {0:</a:t>
            </a:r>
            <a:r>
              <a:rPr lang="en-US" sz="1800" b="1" dirty="0"/>
              <a:t>F1}", </a:t>
            </a:r>
            <a:r>
              <a:rPr lang="en-US" sz="1800" b="1" dirty="0" err="1"/>
              <a:t>e.NewValue</a:t>
            </a:r>
            <a:r>
              <a:rPr lang="en-US" sz="1800" b="1" dirty="0"/>
              <a:t>);</a:t>
            </a:r>
          </a:p>
          <a:p>
            <a:pPr marL="203195" indent="0">
              <a:buNone/>
            </a:pPr>
            <a:r>
              <a:rPr lang="en-US" sz="1800" b="1" dirty="0"/>
              <a:t>}</a:t>
            </a:r>
            <a:endParaRPr lang="ru-RU" sz="1800" b="1" dirty="0"/>
          </a:p>
        </p:txBody>
      </p:sp>
      <p:pic>
        <p:nvPicPr>
          <p:cNvPr id="2" name="Рисунок 1"/>
          <p:cNvPicPr>
            <a:picLocks noChangeAspect="1"/>
          </p:cNvPicPr>
          <p:nvPr/>
        </p:nvPicPr>
        <p:blipFill>
          <a:blip r:embed="rId3"/>
          <a:stretch>
            <a:fillRect/>
          </a:stretch>
        </p:blipFill>
        <p:spPr>
          <a:xfrm>
            <a:off x="8638733" y="1356967"/>
            <a:ext cx="2710583" cy="4818814"/>
          </a:xfrm>
          <a:prstGeom prst="rect">
            <a:avLst/>
          </a:prstGeom>
        </p:spPr>
      </p:pic>
    </p:spTree>
    <p:extLst>
      <p:ext uri="{BB962C8B-B14F-4D97-AF65-F5344CB8AC3E}">
        <p14:creationId xmlns:p14="http://schemas.microsoft.com/office/powerpoint/2010/main" val="483607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title"/>
          </p:nvPr>
        </p:nvSpPr>
        <p:spPr>
          <a:xfrm>
            <a:off x="950967" y="2549562"/>
            <a:ext cx="4876800" cy="1656678"/>
          </a:xfrm>
          <a:prstGeom prst="rect">
            <a:avLst/>
          </a:prstGeom>
        </p:spPr>
        <p:txBody>
          <a:bodyPr spcFirstLastPara="1" wrap="square" lIns="121900" tIns="121900" rIns="121900" bIns="121900" anchor="b" anchorCtr="0">
            <a:noAutofit/>
          </a:bodyPr>
          <a:lstStyle/>
          <a:p>
            <a:r>
              <a:rPr lang="ru-RU" sz="4400" dirty="0" smtClean="0"/>
              <a:t>Переключатель </a:t>
            </a:r>
            <a:r>
              <a:rPr lang="en-US" sz="4400" dirty="0" smtClean="0"/>
              <a:t>Switch</a:t>
            </a:r>
            <a:endParaRPr sz="4400" dirty="0"/>
          </a:p>
        </p:txBody>
      </p:sp>
      <p:pic>
        <p:nvPicPr>
          <p:cNvPr id="176" name="Google Shape;176;p28"/>
          <p:cNvPicPr preferRelativeResize="0">
            <a:picLocks noGrp="1"/>
          </p:cNvPicPr>
          <p:nvPr>
            <p:ph type="pic" idx="2"/>
          </p:nvPr>
        </p:nvPicPr>
        <p:blipFill rotWithShape="1">
          <a:blip r:embed="rId3">
            <a:alphaModFix/>
          </a:blip>
          <a:srcRect l="31009" r="18370"/>
          <a:stretch/>
        </p:blipFill>
        <p:spPr>
          <a:xfrm>
            <a:off x="6567433" y="719333"/>
            <a:ext cx="4876800" cy="5419200"/>
          </a:xfrm>
          <a:prstGeom prst="roundRect">
            <a:avLst>
              <a:gd name="adj" fmla="val 6478"/>
            </a:avLst>
          </a:prstGeom>
        </p:spPr>
      </p:pic>
      <p:pic>
        <p:nvPicPr>
          <p:cNvPr id="177" name="Google Shape;177;p28"/>
          <p:cNvPicPr preferRelativeResize="0"/>
          <p:nvPr/>
        </p:nvPicPr>
        <p:blipFill>
          <a:blip r:embed="rId4">
            <a:alphaModFix/>
          </a:blip>
          <a:stretch>
            <a:fillRect/>
          </a:stretch>
        </p:blipFill>
        <p:spPr>
          <a:xfrm>
            <a:off x="5565183" y="922534"/>
            <a:ext cx="1962615" cy="1950719"/>
          </a:xfrm>
          <a:prstGeom prst="rect">
            <a:avLst/>
          </a:prstGeom>
          <a:noFill/>
          <a:ln>
            <a:noFill/>
          </a:ln>
        </p:spPr>
      </p:pic>
    </p:spTree>
    <p:extLst>
      <p:ext uri="{BB962C8B-B14F-4D97-AF65-F5344CB8AC3E}">
        <p14:creationId xmlns:p14="http://schemas.microsoft.com/office/powerpoint/2010/main" val="1717839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a:t>Переключатель </a:t>
            </a:r>
            <a:r>
              <a:rPr lang="en-US" sz="4000" dirty="0"/>
              <a:t>Switch</a:t>
            </a:r>
            <a:br>
              <a:rPr lang="en-US" sz="4000" dirty="0"/>
            </a:br>
            <a:endParaRPr lang="en-US" sz="4000" dirty="0"/>
          </a:p>
        </p:txBody>
      </p:sp>
      <p:sp>
        <p:nvSpPr>
          <p:cNvPr id="145" name="Google Shape;145;p26"/>
          <p:cNvSpPr txBox="1">
            <a:spLocks noGrp="1"/>
          </p:cNvSpPr>
          <p:nvPr>
            <p:ph type="body" idx="1"/>
          </p:nvPr>
        </p:nvSpPr>
        <p:spPr>
          <a:xfrm>
            <a:off x="645458" y="1463039"/>
            <a:ext cx="10919012" cy="4615031"/>
          </a:xfrm>
          <a:prstGeom prst="rect">
            <a:avLst/>
          </a:prstGeom>
        </p:spPr>
        <p:txBody>
          <a:bodyPr spcFirstLastPara="1" wrap="square" lIns="121900" tIns="121900" rIns="121900" bIns="121900" anchor="t" anchorCtr="0">
            <a:noAutofit/>
          </a:bodyPr>
          <a:lstStyle/>
          <a:p>
            <a:pPr marL="203195" indent="0">
              <a:buNone/>
            </a:pPr>
            <a:r>
              <a:rPr lang="ru-RU" sz="2100" b="1" dirty="0"/>
              <a:t>Элемент </a:t>
            </a:r>
            <a:r>
              <a:rPr lang="ru-RU" sz="2100" b="1" dirty="0" err="1"/>
              <a:t>Switch</a:t>
            </a:r>
            <a:r>
              <a:rPr lang="ru-RU" sz="2100" b="1" dirty="0"/>
              <a:t> представляет переключатель, который может находиться в двух состояниях: включенном и выключенном.</a:t>
            </a:r>
          </a:p>
          <a:p>
            <a:pPr marL="203195" indent="0">
              <a:buNone/>
            </a:pPr>
            <a:r>
              <a:rPr lang="ru-RU" sz="2100" dirty="0"/>
              <a:t>Включено (</a:t>
            </a:r>
            <a:r>
              <a:rPr lang="ru-RU" sz="2100" dirty="0" err="1"/>
              <a:t>On</a:t>
            </a:r>
            <a:r>
              <a:rPr lang="ru-RU" sz="2100" dirty="0"/>
              <a:t>): Это состояние обозначает, что функции, связанные с переключателем, активированы. Например, это может быть активация уведомлений или изменение режима работы приложения.</a:t>
            </a:r>
          </a:p>
          <a:p>
            <a:pPr marL="203195" indent="0">
              <a:buNone/>
            </a:pPr>
            <a:r>
              <a:rPr lang="ru-RU" sz="2100" dirty="0"/>
              <a:t>Выключено (</a:t>
            </a:r>
            <a:r>
              <a:rPr lang="ru-RU" sz="2100" dirty="0" err="1"/>
              <a:t>Off</a:t>
            </a:r>
            <a:r>
              <a:rPr lang="ru-RU" sz="2100" dirty="0"/>
              <a:t>): Это состояние обозначает, что соответствующие функции отключены. Пользователь может использовать этот переключатель для деактивации определенных опций или функций.</a:t>
            </a:r>
          </a:p>
        </p:txBody>
      </p:sp>
      <p:pic>
        <p:nvPicPr>
          <p:cNvPr id="3" name="Рисунок 2"/>
          <p:cNvPicPr>
            <a:picLocks noChangeAspect="1"/>
          </p:cNvPicPr>
          <p:nvPr/>
        </p:nvPicPr>
        <p:blipFill>
          <a:blip r:embed="rId3"/>
          <a:stretch>
            <a:fillRect/>
          </a:stretch>
        </p:blipFill>
        <p:spPr>
          <a:xfrm>
            <a:off x="645458" y="4292301"/>
            <a:ext cx="4303060" cy="2151530"/>
          </a:xfrm>
          <a:prstGeom prst="rect">
            <a:avLst/>
          </a:prstGeom>
        </p:spPr>
      </p:pic>
    </p:spTree>
    <p:extLst>
      <p:ext uri="{BB962C8B-B14F-4D97-AF65-F5344CB8AC3E}">
        <p14:creationId xmlns:p14="http://schemas.microsoft.com/office/powerpoint/2010/main" val="3200309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a:t>Переключатель </a:t>
            </a:r>
            <a:r>
              <a:rPr lang="en-US" sz="4000" dirty="0" smtClean="0"/>
              <a:t>Switch. </a:t>
            </a:r>
            <a:r>
              <a:rPr lang="ru-RU" sz="4000" dirty="0" smtClean="0"/>
              <a:t>Свойства</a:t>
            </a:r>
            <a:r>
              <a:rPr lang="en-US" sz="4000" dirty="0"/>
              <a:t/>
            </a:r>
            <a:br>
              <a:rPr lang="en-US" sz="4000" dirty="0"/>
            </a:br>
            <a:endParaRPr lang="en-US" sz="4000" dirty="0"/>
          </a:p>
        </p:txBody>
      </p:sp>
      <p:sp>
        <p:nvSpPr>
          <p:cNvPr id="145" name="Google Shape;145;p26"/>
          <p:cNvSpPr txBox="1">
            <a:spLocks noGrp="1"/>
          </p:cNvSpPr>
          <p:nvPr>
            <p:ph type="body" idx="1"/>
          </p:nvPr>
        </p:nvSpPr>
        <p:spPr>
          <a:xfrm>
            <a:off x="645458" y="1463039"/>
            <a:ext cx="10919012" cy="4615031"/>
          </a:xfrm>
          <a:prstGeom prst="rect">
            <a:avLst/>
          </a:prstGeom>
        </p:spPr>
        <p:txBody>
          <a:bodyPr spcFirstLastPara="1" wrap="square" lIns="121900" tIns="121900" rIns="121900" bIns="121900" anchor="t" anchorCtr="0">
            <a:noAutofit/>
          </a:bodyPr>
          <a:lstStyle/>
          <a:p>
            <a:pPr marL="203195" indent="0">
              <a:buNone/>
            </a:pPr>
            <a:r>
              <a:rPr lang="ru-RU" sz="2000" b="1" dirty="0"/>
              <a:t>Среди свойств класса </a:t>
            </a:r>
            <a:r>
              <a:rPr lang="ru-RU" sz="2000" b="1" dirty="0" err="1"/>
              <a:t>Switch</a:t>
            </a:r>
            <a:r>
              <a:rPr lang="ru-RU" sz="2000" b="1" dirty="0"/>
              <a:t> стоит выделить следующие</a:t>
            </a:r>
            <a:r>
              <a:rPr lang="ru-RU" sz="2000" b="1" dirty="0" smtClean="0"/>
              <a:t>:</a:t>
            </a:r>
            <a:endParaRPr lang="en-US" sz="2000" b="1" dirty="0" smtClean="0"/>
          </a:p>
          <a:p>
            <a:pPr marL="203195" indent="0">
              <a:buNone/>
            </a:pPr>
            <a:r>
              <a:rPr lang="en-US" sz="2000" b="1" dirty="0" smtClean="0"/>
              <a:t>	</a:t>
            </a:r>
            <a:r>
              <a:rPr lang="ru-RU" sz="2000" b="1" dirty="0" err="1" smtClean="0"/>
              <a:t>IsToggled</a:t>
            </a:r>
            <a:r>
              <a:rPr lang="en-US" sz="2000" dirty="0" smtClean="0"/>
              <a:t> - </a:t>
            </a:r>
            <a:r>
              <a:rPr lang="ru-RU" sz="2000" dirty="0" smtClean="0"/>
              <a:t>Это </a:t>
            </a:r>
            <a:r>
              <a:rPr lang="ru-RU" sz="2000" dirty="0"/>
              <a:t>свойство указывает текущее состояние переключателя. Если </a:t>
            </a:r>
            <a:r>
              <a:rPr lang="ru-RU" sz="2000" dirty="0" err="1"/>
              <a:t>IsToggled</a:t>
            </a:r>
            <a:r>
              <a:rPr lang="ru-RU" sz="2000" dirty="0"/>
              <a:t> равно </a:t>
            </a:r>
            <a:r>
              <a:rPr lang="ru-RU" sz="2000" dirty="0" err="1"/>
              <a:t>true</a:t>
            </a:r>
            <a:r>
              <a:rPr lang="ru-RU" sz="2000" dirty="0"/>
              <a:t>, это означает, что переключатель находится в состоянии "включен" (</a:t>
            </a:r>
            <a:r>
              <a:rPr lang="ru-RU" sz="2000" dirty="0" err="1"/>
              <a:t>On</a:t>
            </a:r>
            <a:r>
              <a:rPr lang="ru-RU" sz="2000" dirty="0"/>
              <a:t>). Если же значение </a:t>
            </a:r>
            <a:r>
              <a:rPr lang="ru-RU" sz="2000" dirty="0" err="1"/>
              <a:t>false</a:t>
            </a:r>
            <a:r>
              <a:rPr lang="ru-RU" sz="2000" dirty="0"/>
              <a:t>, переключатель в состоянии "выключен" (</a:t>
            </a:r>
            <a:r>
              <a:rPr lang="ru-RU" sz="2000" dirty="0" err="1"/>
              <a:t>Off</a:t>
            </a:r>
            <a:r>
              <a:rPr lang="ru-RU" sz="2000" dirty="0"/>
              <a:t>). Это свойство можно использовать для программного управления состоянием переключателя и для определения состояния при взаимодействии с пользователем. </a:t>
            </a:r>
          </a:p>
          <a:p>
            <a:pPr marL="203195" indent="0">
              <a:buNone/>
            </a:pPr>
            <a:r>
              <a:rPr lang="en-US" sz="2000" b="1" dirty="0" smtClean="0"/>
              <a:t>	</a:t>
            </a:r>
            <a:r>
              <a:rPr lang="ru-RU" sz="2000" b="1" dirty="0" err="1" smtClean="0"/>
              <a:t>ThumbColor</a:t>
            </a:r>
            <a:r>
              <a:rPr lang="en-US" sz="2000" dirty="0" smtClean="0"/>
              <a:t> - </a:t>
            </a:r>
            <a:r>
              <a:rPr lang="ru-RU" sz="2000" dirty="0" smtClean="0"/>
              <a:t>Это </a:t>
            </a:r>
            <a:r>
              <a:rPr lang="ru-RU" sz="2000" dirty="0"/>
              <a:t>свойство задает цвет кнопки переключателя (</a:t>
            </a:r>
            <a:r>
              <a:rPr lang="ru-RU" sz="2000" dirty="0" err="1"/>
              <a:t>thumb</a:t>
            </a:r>
            <a:r>
              <a:rPr lang="ru-RU" sz="2000" dirty="0"/>
              <a:t>), которая перемещается при изменении состояния </a:t>
            </a:r>
            <a:r>
              <a:rPr lang="ru-RU" sz="2000" dirty="0" err="1"/>
              <a:t>Switch</a:t>
            </a:r>
            <a:r>
              <a:rPr lang="ru-RU" sz="2000" dirty="0"/>
              <a:t>. По умолчанию цвет может быть системным, но вы можете установить его на любой другой цвет, что позволяет </a:t>
            </a:r>
            <a:r>
              <a:rPr lang="ru-RU" sz="2000" dirty="0" err="1"/>
              <a:t>кастомизировать</a:t>
            </a:r>
            <a:r>
              <a:rPr lang="ru-RU" sz="2000" dirty="0"/>
              <a:t> внешний вид переключателя в соответствии с дизайном приложения. </a:t>
            </a:r>
          </a:p>
          <a:p>
            <a:pPr marL="203195" indent="0">
              <a:buNone/>
            </a:pPr>
            <a:r>
              <a:rPr lang="en-US" sz="2000" b="1" dirty="0" smtClean="0"/>
              <a:t>	</a:t>
            </a:r>
            <a:r>
              <a:rPr lang="ru-RU" sz="2000" b="1" dirty="0" err="1" smtClean="0"/>
              <a:t>OnColor</a:t>
            </a:r>
            <a:r>
              <a:rPr lang="en-US" sz="2000" dirty="0" smtClean="0"/>
              <a:t> - </a:t>
            </a:r>
            <a:r>
              <a:rPr lang="ru-RU" sz="2000" dirty="0" smtClean="0"/>
              <a:t>Это </a:t>
            </a:r>
            <a:r>
              <a:rPr lang="ru-RU" sz="2000" dirty="0"/>
              <a:t>свойство определяет цвет переключателя, когда он находится в состоянии "включен". Этот цвет помогает визуально обозначить, что переключатель активен, и может быть настроен в зависимости от общего цветового оформления вашего приложения. Это свойство позволяет сделать интерфейс более интуитивным и привлекательным для пользователей.</a:t>
            </a:r>
          </a:p>
        </p:txBody>
      </p:sp>
    </p:spTree>
    <p:extLst>
      <p:ext uri="{BB962C8B-B14F-4D97-AF65-F5344CB8AC3E}">
        <p14:creationId xmlns:p14="http://schemas.microsoft.com/office/powerpoint/2010/main" val="2020362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smtClean="0"/>
              <a:t>Switch </a:t>
            </a:r>
            <a:r>
              <a:rPr lang="ru-RU" sz="4000" dirty="0" smtClean="0"/>
              <a:t>в коде</a:t>
            </a:r>
            <a:r>
              <a:rPr lang="en-US" sz="4000" dirty="0"/>
              <a:t/>
            </a:r>
            <a:br>
              <a:rPr lang="en-US" sz="4000" dirty="0"/>
            </a:br>
            <a:endParaRPr lang="en-US" sz="4000" dirty="0"/>
          </a:p>
        </p:txBody>
      </p:sp>
      <p:sp>
        <p:nvSpPr>
          <p:cNvPr id="145" name="Google Shape;145;p26"/>
          <p:cNvSpPr txBox="1">
            <a:spLocks noGrp="1"/>
          </p:cNvSpPr>
          <p:nvPr>
            <p:ph type="body" idx="1"/>
          </p:nvPr>
        </p:nvSpPr>
        <p:spPr>
          <a:xfrm>
            <a:off x="645458" y="1463039"/>
            <a:ext cx="10919012" cy="4615031"/>
          </a:xfrm>
          <a:prstGeom prst="rect">
            <a:avLst/>
          </a:prstGeom>
        </p:spPr>
        <p:txBody>
          <a:bodyPr spcFirstLastPara="1" wrap="square" lIns="121900" tIns="121900" rIns="121900" bIns="121900" anchor="t" anchorCtr="0">
            <a:noAutofit/>
          </a:bodyPr>
          <a:lstStyle/>
          <a:p>
            <a:pPr marL="203195" indent="0">
              <a:buNone/>
            </a:pPr>
            <a:r>
              <a:rPr lang="ru-RU" sz="2000" dirty="0"/>
              <a:t>Создадим элемент </a:t>
            </a:r>
            <a:r>
              <a:rPr lang="ru-RU" sz="2000" dirty="0" err="1"/>
              <a:t>Switch</a:t>
            </a:r>
            <a:r>
              <a:rPr lang="ru-RU" sz="2000" dirty="0"/>
              <a:t> </a:t>
            </a:r>
            <a:r>
              <a:rPr lang="ru-RU" sz="2000" dirty="0" smtClean="0"/>
              <a:t>в </a:t>
            </a:r>
            <a:r>
              <a:rPr lang="ru-RU" sz="2000" dirty="0"/>
              <a:t>коде C#:</a:t>
            </a:r>
          </a:p>
          <a:p>
            <a:pPr marL="203195" indent="0">
              <a:buNone/>
            </a:pPr>
            <a:endParaRPr lang="ru-RU" sz="2000" dirty="0"/>
          </a:p>
        </p:txBody>
      </p:sp>
      <p:pic>
        <p:nvPicPr>
          <p:cNvPr id="2" name="Рисунок 1"/>
          <p:cNvPicPr>
            <a:picLocks noChangeAspect="1"/>
          </p:cNvPicPr>
          <p:nvPr/>
        </p:nvPicPr>
        <p:blipFill>
          <a:blip r:embed="rId3"/>
          <a:stretch>
            <a:fillRect/>
          </a:stretch>
        </p:blipFill>
        <p:spPr>
          <a:xfrm>
            <a:off x="960000" y="2052806"/>
            <a:ext cx="7545145" cy="4226416"/>
          </a:xfrm>
          <a:prstGeom prst="rect">
            <a:avLst/>
          </a:prstGeom>
        </p:spPr>
      </p:pic>
    </p:spTree>
    <p:extLst>
      <p:ext uri="{BB962C8B-B14F-4D97-AF65-F5344CB8AC3E}">
        <p14:creationId xmlns:p14="http://schemas.microsoft.com/office/powerpoint/2010/main" val="2344100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smtClean="0"/>
              <a:t>Switch </a:t>
            </a:r>
            <a:r>
              <a:rPr lang="ru-RU" sz="4000" dirty="0" smtClean="0"/>
              <a:t>в коде</a:t>
            </a:r>
            <a:r>
              <a:rPr lang="en-US" sz="4000" dirty="0"/>
              <a:t/>
            </a:r>
            <a:br>
              <a:rPr lang="en-US" sz="4000" dirty="0"/>
            </a:br>
            <a:endParaRPr lang="en-US" sz="4000" dirty="0"/>
          </a:p>
        </p:txBody>
      </p:sp>
      <p:pic>
        <p:nvPicPr>
          <p:cNvPr id="3" name="Рисунок 2"/>
          <p:cNvPicPr>
            <a:picLocks noChangeAspect="1"/>
          </p:cNvPicPr>
          <p:nvPr/>
        </p:nvPicPr>
        <p:blipFill>
          <a:blip r:embed="rId3"/>
          <a:stretch>
            <a:fillRect/>
          </a:stretch>
        </p:blipFill>
        <p:spPr>
          <a:xfrm>
            <a:off x="960000" y="1452114"/>
            <a:ext cx="8356122" cy="4719261"/>
          </a:xfrm>
          <a:prstGeom prst="rect">
            <a:avLst/>
          </a:prstGeom>
        </p:spPr>
      </p:pic>
    </p:spTree>
    <p:extLst>
      <p:ext uri="{BB962C8B-B14F-4D97-AF65-F5344CB8AC3E}">
        <p14:creationId xmlns:p14="http://schemas.microsoft.com/office/powerpoint/2010/main" val="3728780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smtClean="0"/>
              <a:t>Switch. </a:t>
            </a:r>
            <a:r>
              <a:rPr lang="ru-RU" sz="4000" dirty="0" smtClean="0"/>
              <a:t>Описание кода</a:t>
            </a:r>
            <a:r>
              <a:rPr lang="en-US" sz="4000" dirty="0"/>
              <a:t/>
            </a:r>
            <a:br>
              <a:rPr lang="en-US" sz="4000" dirty="0"/>
            </a:br>
            <a:endParaRPr lang="en-US" sz="4000" dirty="0"/>
          </a:p>
        </p:txBody>
      </p:sp>
      <p:sp>
        <p:nvSpPr>
          <p:cNvPr id="145" name="Google Shape;145;p26"/>
          <p:cNvSpPr txBox="1">
            <a:spLocks noGrp="1"/>
          </p:cNvSpPr>
          <p:nvPr>
            <p:ph type="body" idx="1"/>
          </p:nvPr>
        </p:nvSpPr>
        <p:spPr>
          <a:xfrm>
            <a:off x="645458" y="1463039"/>
            <a:ext cx="10919012" cy="4615031"/>
          </a:xfrm>
          <a:prstGeom prst="rect">
            <a:avLst/>
          </a:prstGeom>
        </p:spPr>
        <p:txBody>
          <a:bodyPr spcFirstLastPara="1" wrap="square" lIns="121900" tIns="121900" rIns="121900" bIns="121900" anchor="t" anchorCtr="0">
            <a:noAutofit/>
          </a:bodyPr>
          <a:lstStyle/>
          <a:p>
            <a:pPr marL="203195" indent="0">
              <a:buNone/>
            </a:pPr>
            <a:r>
              <a:rPr lang="en-US" sz="2100" dirty="0" smtClean="0"/>
              <a:t>	</a:t>
            </a:r>
            <a:r>
              <a:rPr lang="ru-RU" sz="2100" b="1" dirty="0" smtClean="0"/>
              <a:t>Создается </a:t>
            </a:r>
            <a:r>
              <a:rPr lang="ru-RU" sz="2100" b="1" dirty="0"/>
              <a:t>элемент </a:t>
            </a:r>
            <a:r>
              <a:rPr lang="ru-RU" sz="2100" b="1" dirty="0" err="1"/>
              <a:t>Switch</a:t>
            </a:r>
            <a:r>
              <a:rPr lang="ru-RU" sz="2100" dirty="0"/>
              <a:t>, который изначально включен (</a:t>
            </a:r>
            <a:r>
              <a:rPr lang="ru-RU" sz="2100" dirty="0" err="1"/>
              <a:t>IsToggled</a:t>
            </a:r>
            <a:r>
              <a:rPr lang="ru-RU" sz="2100" dirty="0"/>
              <a:t> = </a:t>
            </a:r>
            <a:r>
              <a:rPr lang="ru-RU" sz="2100" dirty="0" err="1"/>
              <a:t>true</a:t>
            </a:r>
            <a:r>
              <a:rPr lang="ru-RU" sz="2100" dirty="0"/>
              <a:t>). Устанавливаются параметры выравнивания по центру для горизонтали и вертикали</a:t>
            </a:r>
            <a:r>
              <a:rPr lang="ru-RU" sz="2100" dirty="0" smtClean="0"/>
              <a:t>.</a:t>
            </a:r>
            <a:endParaRPr lang="ru-RU" sz="2100" dirty="0"/>
          </a:p>
          <a:p>
            <a:pPr marL="203195" indent="0">
              <a:buNone/>
            </a:pPr>
            <a:r>
              <a:rPr lang="en-US" sz="2100" dirty="0" smtClean="0"/>
              <a:t>	</a:t>
            </a:r>
            <a:r>
              <a:rPr lang="ru-RU" sz="2100" dirty="0" smtClean="0"/>
              <a:t>Добавляется </a:t>
            </a:r>
            <a:r>
              <a:rPr lang="ru-RU" sz="2100" dirty="0"/>
              <a:t>обработчик события </a:t>
            </a:r>
            <a:r>
              <a:rPr lang="ru-RU" sz="2100" b="1" dirty="0" err="1"/>
              <a:t>Toggled</a:t>
            </a:r>
            <a:r>
              <a:rPr lang="ru-RU" sz="2100" dirty="0"/>
              <a:t>, который будет вызываться при изменении состояния переключателя</a:t>
            </a:r>
            <a:r>
              <a:rPr lang="ru-RU" sz="2100" dirty="0" smtClean="0"/>
              <a:t>.</a:t>
            </a:r>
            <a:endParaRPr lang="ru-RU" sz="2100" dirty="0"/>
          </a:p>
          <a:p>
            <a:pPr marL="203195" indent="0">
              <a:buNone/>
            </a:pPr>
            <a:r>
              <a:rPr lang="en-US" sz="2100" dirty="0" smtClean="0"/>
              <a:t>	</a:t>
            </a:r>
            <a:r>
              <a:rPr lang="ru-RU" sz="2100" dirty="0" smtClean="0"/>
              <a:t>Инициализируется </a:t>
            </a:r>
            <a:r>
              <a:rPr lang="ru-RU" sz="2100" dirty="0"/>
              <a:t>второй элемент </a:t>
            </a:r>
            <a:r>
              <a:rPr lang="ru-RU" sz="2100" b="1" dirty="0" err="1"/>
              <a:t>Label</a:t>
            </a:r>
            <a:r>
              <a:rPr lang="ru-RU" sz="2100" dirty="0"/>
              <a:t>, который будет использоваться для отображения текущего состояния переключателя, также с большим шрифтом и центральным выравниванием</a:t>
            </a:r>
            <a:r>
              <a:rPr lang="ru-RU" sz="2100" dirty="0" smtClean="0"/>
              <a:t>.</a:t>
            </a:r>
            <a:endParaRPr lang="ru-RU" sz="2100" dirty="0"/>
          </a:p>
          <a:p>
            <a:pPr marL="203195" indent="0">
              <a:buNone/>
            </a:pPr>
            <a:r>
              <a:rPr lang="en-US" sz="2100" dirty="0" smtClean="0"/>
              <a:t>	</a:t>
            </a:r>
            <a:r>
              <a:rPr lang="ru-RU" sz="2100" dirty="0" smtClean="0"/>
              <a:t>В </a:t>
            </a:r>
            <a:r>
              <a:rPr lang="ru-RU" sz="2100" b="1" dirty="0" err="1"/>
              <a:t>Content</a:t>
            </a:r>
            <a:r>
              <a:rPr lang="ru-RU" sz="2100" dirty="0"/>
              <a:t> страницы добавляется </a:t>
            </a:r>
            <a:r>
              <a:rPr lang="ru-RU" sz="2100" b="1" dirty="0" err="1"/>
              <a:t>StackLayout</a:t>
            </a:r>
            <a:r>
              <a:rPr lang="ru-RU" sz="2100" dirty="0"/>
              <a:t>, который содержит заголовок, переключатель и метку. Это организует элементы вертикально на экране</a:t>
            </a:r>
            <a:r>
              <a:rPr lang="ru-RU" sz="2100" dirty="0" smtClean="0"/>
              <a:t>.</a:t>
            </a:r>
            <a:endParaRPr lang="ru-RU" sz="2100" dirty="0"/>
          </a:p>
          <a:p>
            <a:pPr marL="203195" indent="0">
              <a:buNone/>
            </a:pPr>
            <a:r>
              <a:rPr lang="en-US" sz="2100" dirty="0" smtClean="0"/>
              <a:t>	</a:t>
            </a:r>
            <a:r>
              <a:rPr lang="ru-RU" sz="2100" dirty="0" smtClean="0"/>
              <a:t>Метод </a:t>
            </a:r>
            <a:r>
              <a:rPr lang="ru-RU" sz="2100" b="1" dirty="0" err="1" smtClean="0"/>
              <a:t>switcher_Toggled</a:t>
            </a:r>
            <a:r>
              <a:rPr lang="en-US" sz="2100" dirty="0" smtClean="0"/>
              <a:t>. </a:t>
            </a:r>
            <a:r>
              <a:rPr lang="ru-RU" sz="2100" dirty="0" smtClean="0"/>
              <a:t>В </a:t>
            </a:r>
            <a:r>
              <a:rPr lang="ru-RU" sz="2100" dirty="0"/>
              <a:t>этом методе обновляется текст метки при каждом переключении, отображая актуальное состояние переключателя (включен или выключен) с помощью значения </a:t>
            </a:r>
            <a:r>
              <a:rPr lang="ru-RU" sz="2100" dirty="0" err="1"/>
              <a:t>ToggledEventArgs</a:t>
            </a:r>
            <a:r>
              <a:rPr lang="ru-RU" sz="2100" dirty="0"/>
              <a:t>.</a:t>
            </a:r>
          </a:p>
          <a:p>
            <a:pPr marL="203195" indent="0">
              <a:buNone/>
            </a:pPr>
            <a:endParaRPr lang="ru-RU" sz="2100" dirty="0"/>
          </a:p>
        </p:txBody>
      </p:sp>
    </p:spTree>
    <p:extLst>
      <p:ext uri="{BB962C8B-B14F-4D97-AF65-F5344CB8AC3E}">
        <p14:creationId xmlns:p14="http://schemas.microsoft.com/office/powerpoint/2010/main" val="2480187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9"/>
          <p:cNvSpPr txBox="1">
            <a:spLocks noGrp="1"/>
          </p:cNvSpPr>
          <p:nvPr>
            <p:ph type="title"/>
          </p:nvPr>
        </p:nvSpPr>
        <p:spPr>
          <a:xfrm>
            <a:off x="6035199" y="2216075"/>
            <a:ext cx="4998800" cy="1781536"/>
          </a:xfrm>
          <a:prstGeom prst="rect">
            <a:avLst/>
          </a:prstGeom>
        </p:spPr>
        <p:txBody>
          <a:bodyPr spcFirstLastPara="1" wrap="square" lIns="121900" tIns="121900" rIns="121900" bIns="121900" anchor="t" anchorCtr="0">
            <a:noAutofit/>
          </a:bodyPr>
          <a:lstStyle/>
          <a:p>
            <a:r>
              <a:rPr lang="en-US" sz="6000" dirty="0" err="1"/>
              <a:t>TableView</a:t>
            </a:r>
            <a:r>
              <a:rPr lang="en-US" sz="6000" dirty="0"/>
              <a:t> </a:t>
            </a:r>
            <a:r>
              <a:rPr lang="ru-RU" sz="6000" dirty="0"/>
              <a:t>и </a:t>
            </a:r>
            <a:r>
              <a:rPr lang="en-US" sz="6000" dirty="0" err="1"/>
              <a:t>WebView</a:t>
            </a:r>
            <a:endParaRPr sz="6000" dirty="0"/>
          </a:p>
        </p:txBody>
      </p:sp>
      <p:pic>
        <p:nvPicPr>
          <p:cNvPr id="184" name="Google Shape;184;p29"/>
          <p:cNvPicPr preferRelativeResize="0">
            <a:picLocks noGrp="1"/>
          </p:cNvPicPr>
          <p:nvPr>
            <p:ph type="pic" idx="3"/>
          </p:nvPr>
        </p:nvPicPr>
        <p:blipFill rotWithShape="1">
          <a:blip r:embed="rId3">
            <a:extLst>
              <a:ext uri="{28A0092B-C50C-407E-A947-70E740481C1C}">
                <a14:useLocalDpi xmlns:a14="http://schemas.microsoft.com/office/drawing/2010/main" val="0"/>
              </a:ext>
            </a:extLst>
          </a:blip>
          <a:srcRect l="5971" r="34685"/>
          <a:stretch/>
        </p:blipFill>
        <p:spPr>
          <a:xfrm>
            <a:off x="699246" y="1255572"/>
            <a:ext cx="5443370" cy="4586228"/>
          </a:xfrm>
          <a:prstGeom prst="roundRect">
            <a:avLst>
              <a:gd name="adj" fmla="val 16667"/>
            </a:avLst>
          </a:prstGeom>
        </p:spPr>
      </p:pic>
      <p:pic>
        <p:nvPicPr>
          <p:cNvPr id="185" name="Google Shape;185;p29"/>
          <p:cNvPicPr preferRelativeResize="0"/>
          <p:nvPr/>
        </p:nvPicPr>
        <p:blipFill>
          <a:blip r:embed="rId4">
            <a:alphaModFix/>
          </a:blip>
          <a:stretch>
            <a:fillRect/>
          </a:stretch>
        </p:blipFill>
        <p:spPr>
          <a:xfrm flipH="1">
            <a:off x="9965680" y="552091"/>
            <a:ext cx="1565378" cy="1512848"/>
          </a:xfrm>
          <a:prstGeom prst="rect">
            <a:avLst/>
          </a:prstGeom>
          <a:noFill/>
          <a:ln>
            <a:noFill/>
          </a:ln>
        </p:spPr>
      </p:pic>
    </p:spTree>
    <p:extLst>
      <p:ext uri="{BB962C8B-B14F-4D97-AF65-F5344CB8AC3E}">
        <p14:creationId xmlns:p14="http://schemas.microsoft.com/office/powerpoint/2010/main" val="2327908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9"/>
          <p:cNvSpPr txBox="1">
            <a:spLocks noGrp="1"/>
          </p:cNvSpPr>
          <p:nvPr>
            <p:ph type="title"/>
          </p:nvPr>
        </p:nvSpPr>
        <p:spPr>
          <a:xfrm>
            <a:off x="6035199" y="2216075"/>
            <a:ext cx="4998800" cy="1781536"/>
          </a:xfrm>
          <a:prstGeom prst="rect">
            <a:avLst/>
          </a:prstGeom>
        </p:spPr>
        <p:txBody>
          <a:bodyPr spcFirstLastPara="1" wrap="square" lIns="121900" tIns="121900" rIns="121900" bIns="121900" anchor="t" anchorCtr="0">
            <a:noAutofit/>
          </a:bodyPr>
          <a:lstStyle/>
          <a:p>
            <a:r>
              <a:rPr lang="en-US" sz="6600" dirty="0"/>
              <a:t>Stepper </a:t>
            </a:r>
            <a:r>
              <a:rPr lang="ru-RU" sz="6600" dirty="0"/>
              <a:t>и </a:t>
            </a:r>
            <a:r>
              <a:rPr lang="en-US" sz="6600" dirty="0"/>
              <a:t>Slider</a:t>
            </a:r>
            <a:endParaRPr sz="6600" dirty="0"/>
          </a:p>
        </p:txBody>
      </p:sp>
      <p:pic>
        <p:nvPicPr>
          <p:cNvPr id="184" name="Google Shape;184;p29"/>
          <p:cNvPicPr preferRelativeResize="0">
            <a:picLocks noGrp="1"/>
          </p:cNvPicPr>
          <p:nvPr>
            <p:ph type="pic" idx="3"/>
          </p:nvPr>
        </p:nvPicPr>
        <p:blipFill rotWithShape="1">
          <a:blip r:embed="rId3">
            <a:extLst>
              <a:ext uri="{28A0092B-C50C-407E-A947-70E740481C1C}">
                <a14:useLocalDpi xmlns:a14="http://schemas.microsoft.com/office/drawing/2010/main" val="0"/>
              </a:ext>
            </a:extLst>
          </a:blip>
          <a:srcRect r="35408"/>
          <a:stretch/>
        </p:blipFill>
        <p:spPr>
          <a:xfrm>
            <a:off x="876917" y="1191053"/>
            <a:ext cx="5492599" cy="4876260"/>
          </a:xfrm>
          <a:prstGeom prst="roundRect">
            <a:avLst>
              <a:gd name="adj" fmla="val 16667"/>
            </a:avLst>
          </a:prstGeom>
        </p:spPr>
      </p:pic>
      <p:pic>
        <p:nvPicPr>
          <p:cNvPr id="185" name="Google Shape;185;p29"/>
          <p:cNvPicPr preferRelativeResize="0"/>
          <p:nvPr/>
        </p:nvPicPr>
        <p:blipFill>
          <a:blip r:embed="rId4">
            <a:alphaModFix/>
          </a:blip>
          <a:stretch>
            <a:fillRect/>
          </a:stretch>
        </p:blipFill>
        <p:spPr>
          <a:xfrm flipH="1">
            <a:off x="9965680" y="552091"/>
            <a:ext cx="1565378" cy="1512848"/>
          </a:xfrm>
          <a:prstGeom prst="rect">
            <a:avLst/>
          </a:prstGeom>
          <a:noFill/>
          <a:ln>
            <a:noFill/>
          </a:ln>
        </p:spPr>
      </p:pic>
    </p:spTree>
    <p:extLst>
      <p:ext uri="{BB962C8B-B14F-4D97-AF65-F5344CB8AC3E}">
        <p14:creationId xmlns:p14="http://schemas.microsoft.com/office/powerpoint/2010/main" val="2233298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err="1"/>
              <a:t>TableView</a:t>
            </a:r>
            <a:endParaRPr lang="en-US" dirty="0"/>
          </a:p>
        </p:txBody>
      </p:sp>
      <p:sp>
        <p:nvSpPr>
          <p:cNvPr id="145" name="Google Shape;145;p26"/>
          <p:cNvSpPr txBox="1">
            <a:spLocks noGrp="1"/>
          </p:cNvSpPr>
          <p:nvPr>
            <p:ph type="body" idx="1"/>
          </p:nvPr>
        </p:nvSpPr>
        <p:spPr>
          <a:xfrm>
            <a:off x="960000" y="1356967"/>
            <a:ext cx="10272000" cy="4957772"/>
          </a:xfrm>
          <a:prstGeom prst="rect">
            <a:avLst/>
          </a:prstGeom>
        </p:spPr>
        <p:txBody>
          <a:bodyPr spcFirstLastPara="1" wrap="square" lIns="121900" tIns="121900" rIns="121900" bIns="121900" anchor="t" anchorCtr="0">
            <a:noAutofit/>
          </a:bodyPr>
          <a:lstStyle/>
          <a:p>
            <a:pPr marL="0" indent="0">
              <a:buNone/>
            </a:pPr>
            <a:r>
              <a:rPr lang="en-US" sz="2600" dirty="0" smtClean="0"/>
              <a:t>	</a:t>
            </a:r>
            <a:r>
              <a:rPr lang="ru-RU" sz="2600" dirty="0" err="1" smtClean="0"/>
              <a:t>TableView</a:t>
            </a:r>
            <a:r>
              <a:rPr lang="ru-RU" sz="2600" dirty="0" smtClean="0"/>
              <a:t> </a:t>
            </a:r>
            <a:r>
              <a:rPr lang="ru-RU" sz="2600" dirty="0"/>
              <a:t>позволяет создавать таблицы с различным содержимым, при этом в таблицах могут размещаться и другие элементы управления. </a:t>
            </a:r>
            <a:r>
              <a:rPr lang="ru-RU" sz="2600" dirty="0" err="1"/>
              <a:t>TableView</a:t>
            </a:r>
            <a:r>
              <a:rPr lang="ru-RU" sz="2600" dirty="0"/>
              <a:t> может быть полезен для отображения списка различных настроек, вывод данных в виде формы, либо для построчного отображения данных</a:t>
            </a:r>
            <a:r>
              <a:rPr lang="ru-RU" sz="2600" dirty="0" smtClean="0"/>
              <a:t>.</a:t>
            </a:r>
            <a:endParaRPr lang="ru-RU" sz="2600" dirty="0"/>
          </a:p>
          <a:p>
            <a:pPr marL="0" indent="0">
              <a:buNone/>
            </a:pPr>
            <a:r>
              <a:rPr lang="en-US" sz="2600" dirty="0" smtClean="0"/>
              <a:t>	</a:t>
            </a:r>
            <a:r>
              <a:rPr lang="ru-RU" sz="2600" dirty="0" smtClean="0"/>
              <a:t>Элементы </a:t>
            </a:r>
            <a:r>
              <a:rPr lang="ru-RU" sz="2600" dirty="0"/>
              <a:t>в </a:t>
            </a:r>
            <a:r>
              <a:rPr lang="ru-RU" sz="2600" dirty="0" err="1"/>
              <a:t>TableView</a:t>
            </a:r>
            <a:r>
              <a:rPr lang="ru-RU" sz="2600" dirty="0"/>
              <a:t> организованы в секции (элементы </a:t>
            </a:r>
            <a:r>
              <a:rPr lang="ru-RU" sz="2600" dirty="0" err="1"/>
              <a:t>TableSection</a:t>
            </a:r>
            <a:r>
              <a:rPr lang="ru-RU" sz="2600" dirty="0"/>
              <a:t>). Корневым элементов в </a:t>
            </a:r>
            <a:r>
              <a:rPr lang="ru-RU" sz="2600" dirty="0" err="1"/>
              <a:t>TableView</a:t>
            </a:r>
            <a:r>
              <a:rPr lang="ru-RU" sz="2600" dirty="0"/>
              <a:t> является элемент </a:t>
            </a:r>
            <a:r>
              <a:rPr lang="ru-RU" sz="2600" dirty="0" err="1"/>
              <a:t>TableRoot</a:t>
            </a:r>
            <a:r>
              <a:rPr lang="ru-RU" sz="2600" dirty="0"/>
              <a:t>, который инкапсулирует в себе все </a:t>
            </a:r>
            <a:r>
              <a:rPr lang="ru-RU" sz="2600" dirty="0" smtClean="0"/>
              <a:t>секции</a:t>
            </a:r>
            <a:endParaRPr lang="en-US" sz="2600" dirty="0" smtClean="0"/>
          </a:p>
          <a:p>
            <a:pPr marL="0" indent="0">
              <a:buNone/>
            </a:pPr>
            <a:r>
              <a:rPr lang="ru-RU" sz="2600" dirty="0" smtClean="0"/>
              <a:t>	В </a:t>
            </a:r>
            <a:r>
              <a:rPr lang="ru-RU" sz="2600" dirty="0" err="1"/>
              <a:t>TableView</a:t>
            </a:r>
            <a:r>
              <a:rPr lang="ru-RU" sz="2600" dirty="0"/>
              <a:t> отсутствует концепция </a:t>
            </a:r>
            <a:r>
              <a:rPr lang="ru-RU" sz="2600" dirty="0" err="1"/>
              <a:t>ItemsSource</a:t>
            </a:r>
            <a:r>
              <a:rPr lang="ru-RU" sz="2600" dirty="0"/>
              <a:t>, поэтому элементы должны быть добавлены в качестве дочерних вручную.</a:t>
            </a:r>
            <a:endParaRPr sz="2600" dirty="0"/>
          </a:p>
        </p:txBody>
      </p:sp>
    </p:spTree>
    <p:extLst>
      <p:ext uri="{BB962C8B-B14F-4D97-AF65-F5344CB8AC3E}">
        <p14:creationId xmlns:p14="http://schemas.microsoft.com/office/powerpoint/2010/main" val="4258990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err="1"/>
              <a:t>TableView</a:t>
            </a:r>
            <a:endParaRPr lang="en-US" dirty="0"/>
          </a:p>
        </p:txBody>
      </p:sp>
      <p:pic>
        <p:nvPicPr>
          <p:cNvPr id="2" name="Рисунок 1"/>
          <p:cNvPicPr>
            <a:picLocks noChangeAspect="1"/>
          </p:cNvPicPr>
          <p:nvPr/>
        </p:nvPicPr>
        <p:blipFill>
          <a:blip r:embed="rId3"/>
          <a:stretch>
            <a:fillRect/>
          </a:stretch>
        </p:blipFill>
        <p:spPr>
          <a:xfrm>
            <a:off x="960000" y="1475107"/>
            <a:ext cx="5440800" cy="4247897"/>
          </a:xfrm>
          <a:prstGeom prst="rect">
            <a:avLst/>
          </a:prstGeom>
        </p:spPr>
      </p:pic>
      <p:sp>
        <p:nvSpPr>
          <p:cNvPr id="3" name="Текст 2"/>
          <p:cNvSpPr>
            <a:spLocks noGrp="1"/>
          </p:cNvSpPr>
          <p:nvPr>
            <p:ph type="body" idx="1"/>
          </p:nvPr>
        </p:nvSpPr>
        <p:spPr>
          <a:xfrm>
            <a:off x="6648225" y="1475106"/>
            <a:ext cx="4808669" cy="4247897"/>
          </a:xfrm>
        </p:spPr>
        <p:txBody>
          <a:bodyPr/>
          <a:lstStyle/>
          <a:p>
            <a:pPr marL="203195" indent="0">
              <a:buNone/>
            </a:pPr>
            <a:r>
              <a:rPr lang="ru-RU" sz="1800" dirty="0"/>
              <a:t>Внутри конструктора инициализируется элемент </a:t>
            </a:r>
            <a:r>
              <a:rPr lang="ru-RU" sz="1800" b="1" dirty="0" err="1" smtClean="0"/>
              <a:t>TableView</a:t>
            </a:r>
            <a:r>
              <a:rPr lang="ru-RU" sz="1800" dirty="0" smtClean="0"/>
              <a:t>, </a:t>
            </a:r>
            <a:r>
              <a:rPr lang="ru-RU" sz="1800" dirty="0"/>
              <a:t>устанавливается его тип </a:t>
            </a:r>
            <a:r>
              <a:rPr lang="ru-RU" sz="1800" b="1" dirty="0" err="1"/>
              <a:t>Intent</a:t>
            </a:r>
            <a:r>
              <a:rPr lang="ru-RU" sz="1800" dirty="0"/>
              <a:t> как </a:t>
            </a:r>
            <a:r>
              <a:rPr lang="ru-RU" sz="1800" b="1" dirty="0" err="1"/>
              <a:t>TableIntent.Form</a:t>
            </a:r>
            <a:r>
              <a:rPr lang="ru-RU" sz="1800" dirty="0"/>
              <a:t>, что указывает на использование этого представления для ввода данных. В </a:t>
            </a:r>
            <a:r>
              <a:rPr lang="ru-RU" sz="1800" b="1" dirty="0" err="1"/>
              <a:t>TableRoot</a:t>
            </a:r>
            <a:r>
              <a:rPr lang="ru-RU" sz="1800" dirty="0"/>
              <a:t> с заголовком "Ввод данных" создается первая секция с названием "Персональные данные", где добавляются ячейки: </a:t>
            </a:r>
            <a:r>
              <a:rPr lang="ru-RU" sz="1800" b="1" dirty="0" err="1"/>
              <a:t>EntryCell</a:t>
            </a:r>
            <a:r>
              <a:rPr lang="ru-RU" sz="1800" dirty="0"/>
              <a:t> для ввода логина с соответствующим текстом и заполнителем, а также </a:t>
            </a:r>
            <a:r>
              <a:rPr lang="ru-RU" sz="1800" b="1" dirty="0" err="1"/>
              <a:t>SwitchCell</a:t>
            </a:r>
            <a:r>
              <a:rPr lang="ru-RU" sz="1800" dirty="0"/>
              <a:t>, который позволяет пользователю включать или выключать опцию "Сохранить"</a:t>
            </a:r>
          </a:p>
        </p:txBody>
      </p:sp>
    </p:spTree>
    <p:extLst>
      <p:ext uri="{BB962C8B-B14F-4D97-AF65-F5344CB8AC3E}">
        <p14:creationId xmlns:p14="http://schemas.microsoft.com/office/powerpoint/2010/main" val="2423997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err="1"/>
              <a:t>TableView</a:t>
            </a:r>
            <a:endParaRPr lang="en-US" dirty="0"/>
          </a:p>
        </p:txBody>
      </p:sp>
      <p:sp>
        <p:nvSpPr>
          <p:cNvPr id="3" name="Текст 2"/>
          <p:cNvSpPr>
            <a:spLocks noGrp="1"/>
          </p:cNvSpPr>
          <p:nvPr>
            <p:ph type="body" idx="1"/>
          </p:nvPr>
        </p:nvSpPr>
        <p:spPr>
          <a:xfrm>
            <a:off x="7035500" y="1496602"/>
            <a:ext cx="4432151" cy="4323285"/>
          </a:xfrm>
        </p:spPr>
        <p:txBody>
          <a:bodyPr/>
          <a:lstStyle/>
          <a:p>
            <a:pPr marL="203195" indent="0">
              <a:buNone/>
            </a:pPr>
            <a:r>
              <a:rPr lang="ru-RU" sz="2000" dirty="0"/>
              <a:t>Здесь помещаются еще две ячейки </a:t>
            </a:r>
            <a:r>
              <a:rPr lang="ru-RU" sz="2000" b="1" dirty="0" err="1"/>
              <a:t>EntryCell</a:t>
            </a:r>
            <a:r>
              <a:rPr lang="ru-RU" sz="2000" dirty="0"/>
              <a:t>: одна для ввода номера телефона с клавиатурой, предназначенной для ввода телефонных номеров, и другая для ввода электронной почты с клавиатурой для ввода адресов электронной почты. </a:t>
            </a:r>
            <a:r>
              <a:rPr lang="ru-RU" sz="2000" b="1" dirty="0"/>
              <a:t>Это создает удобный интерфейс для ввода личных данных и контактной информации пользователя, используя структурированный и понятный формат таблицы.</a:t>
            </a:r>
          </a:p>
        </p:txBody>
      </p:sp>
      <p:pic>
        <p:nvPicPr>
          <p:cNvPr id="4" name="Рисунок 3"/>
          <p:cNvPicPr>
            <a:picLocks noChangeAspect="1"/>
          </p:cNvPicPr>
          <p:nvPr/>
        </p:nvPicPr>
        <p:blipFill>
          <a:blip r:embed="rId3"/>
          <a:stretch>
            <a:fillRect/>
          </a:stretch>
        </p:blipFill>
        <p:spPr>
          <a:xfrm>
            <a:off x="880502" y="1496602"/>
            <a:ext cx="5900695" cy="4527680"/>
          </a:xfrm>
          <a:prstGeom prst="rect">
            <a:avLst/>
          </a:prstGeom>
        </p:spPr>
      </p:pic>
    </p:spTree>
    <p:extLst>
      <p:ext uri="{BB962C8B-B14F-4D97-AF65-F5344CB8AC3E}">
        <p14:creationId xmlns:p14="http://schemas.microsoft.com/office/powerpoint/2010/main" val="957200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err="1"/>
              <a:t>TableView</a:t>
            </a:r>
            <a:endParaRPr lang="en-US" dirty="0"/>
          </a:p>
        </p:txBody>
      </p:sp>
      <p:pic>
        <p:nvPicPr>
          <p:cNvPr id="6" name="Рисунок 5"/>
          <p:cNvPicPr>
            <a:picLocks noChangeAspect="1"/>
          </p:cNvPicPr>
          <p:nvPr/>
        </p:nvPicPr>
        <p:blipFill>
          <a:blip r:embed="rId3"/>
          <a:stretch>
            <a:fillRect/>
          </a:stretch>
        </p:blipFill>
        <p:spPr>
          <a:xfrm>
            <a:off x="9048815" y="1443029"/>
            <a:ext cx="2571750" cy="4572000"/>
          </a:xfrm>
          <a:prstGeom prst="rect">
            <a:avLst/>
          </a:prstGeom>
        </p:spPr>
      </p:pic>
      <p:sp>
        <p:nvSpPr>
          <p:cNvPr id="7" name="Прямоугольник 6"/>
          <p:cNvSpPr/>
          <p:nvPr/>
        </p:nvSpPr>
        <p:spPr>
          <a:xfrm>
            <a:off x="613187" y="1309477"/>
            <a:ext cx="8393876" cy="5262979"/>
          </a:xfrm>
          <a:prstGeom prst="rect">
            <a:avLst/>
          </a:prstGeom>
        </p:spPr>
        <p:txBody>
          <a:bodyPr wrap="square">
            <a:spAutoFit/>
          </a:bodyPr>
          <a:lstStyle/>
          <a:p>
            <a:r>
              <a:rPr lang="ru-RU" sz="1600" b="1" dirty="0"/>
              <a:t>Чтобы определить содержимое </a:t>
            </a:r>
            <a:r>
              <a:rPr lang="ru-RU" sz="1600" b="1" dirty="0" err="1"/>
              <a:t>TableView</a:t>
            </a:r>
            <a:r>
              <a:rPr lang="ru-RU" sz="1600" b="1" dirty="0"/>
              <a:t>, надо его свойству </a:t>
            </a:r>
            <a:r>
              <a:rPr lang="ru-RU" sz="1600" b="1" dirty="0" err="1"/>
              <a:t>Root</a:t>
            </a:r>
            <a:r>
              <a:rPr lang="ru-RU" sz="1600" b="1" dirty="0"/>
              <a:t> присвоить некоторый объект </a:t>
            </a:r>
            <a:r>
              <a:rPr lang="ru-RU" sz="1600" b="1" dirty="0" err="1"/>
              <a:t>TableRoot</a:t>
            </a:r>
            <a:r>
              <a:rPr lang="ru-RU" sz="1600" b="1" dirty="0"/>
              <a:t>. </a:t>
            </a:r>
            <a:r>
              <a:rPr lang="ru-RU" sz="1600" b="1" dirty="0" err="1"/>
              <a:t>TableRoot</a:t>
            </a:r>
            <a:r>
              <a:rPr lang="ru-RU" sz="1600" b="1" dirty="0"/>
              <a:t> хранит секции таблицы в виде объектов </a:t>
            </a:r>
            <a:r>
              <a:rPr lang="ru-RU" sz="1600" b="1" dirty="0" err="1"/>
              <a:t>TableSection</a:t>
            </a:r>
            <a:r>
              <a:rPr lang="ru-RU" sz="1600" b="1" dirty="0"/>
              <a:t>. </a:t>
            </a:r>
            <a:r>
              <a:rPr lang="ru-RU" sz="1600" b="1" dirty="0" smtClean="0"/>
              <a:t>Аналог </a:t>
            </a:r>
            <a:r>
              <a:rPr lang="ru-RU" sz="1600" b="1" dirty="0"/>
              <a:t>в </a:t>
            </a:r>
            <a:r>
              <a:rPr lang="ru-RU" sz="1600" b="1" dirty="0" err="1"/>
              <a:t>xaml</a:t>
            </a:r>
            <a:r>
              <a:rPr lang="ru-RU" sz="1600" b="1" dirty="0" smtClean="0"/>
              <a:t>:</a:t>
            </a:r>
            <a:endParaRPr lang="ru-RU" sz="1600" b="1" dirty="0"/>
          </a:p>
          <a:p>
            <a:r>
              <a:rPr lang="ru-RU" sz="1600" dirty="0"/>
              <a:t>&lt;?</a:t>
            </a:r>
            <a:r>
              <a:rPr lang="ru-RU" sz="1600" dirty="0" err="1"/>
              <a:t>xml</a:t>
            </a:r>
            <a:r>
              <a:rPr lang="ru-RU" sz="1600" dirty="0"/>
              <a:t> </a:t>
            </a:r>
            <a:r>
              <a:rPr lang="ru-RU" sz="1600" dirty="0" err="1"/>
              <a:t>version</a:t>
            </a:r>
            <a:r>
              <a:rPr lang="ru-RU" sz="1600" dirty="0"/>
              <a:t>="1.0" </a:t>
            </a:r>
            <a:r>
              <a:rPr lang="ru-RU" sz="1600" dirty="0" err="1"/>
              <a:t>encoding</a:t>
            </a:r>
            <a:r>
              <a:rPr lang="ru-RU" sz="1600" dirty="0"/>
              <a:t>="utf-8" ?&gt;</a:t>
            </a:r>
          </a:p>
          <a:p>
            <a:r>
              <a:rPr lang="ru-RU" sz="1600" dirty="0"/>
              <a:t>&lt;</a:t>
            </a:r>
            <a:r>
              <a:rPr lang="ru-RU" sz="1600" dirty="0" err="1"/>
              <a:t>ContentPage</a:t>
            </a:r>
            <a:r>
              <a:rPr lang="ru-RU" sz="1600" dirty="0"/>
              <a:t> </a:t>
            </a:r>
            <a:r>
              <a:rPr lang="ru-RU" sz="1600" dirty="0" err="1"/>
              <a:t>xmlns</a:t>
            </a:r>
            <a:r>
              <a:rPr lang="ru-RU" sz="1600" dirty="0"/>
              <a:t>="http://xamarin.com/schemas/2014/forms"</a:t>
            </a:r>
          </a:p>
          <a:p>
            <a:r>
              <a:rPr lang="ru-RU" sz="1600" dirty="0"/>
              <a:t>             </a:t>
            </a:r>
            <a:r>
              <a:rPr lang="ru-RU" sz="1600" dirty="0" err="1"/>
              <a:t>xmlns:x</a:t>
            </a:r>
            <a:r>
              <a:rPr lang="ru-RU" sz="1600" dirty="0"/>
              <a:t>="http://schemas.microsoft.com/winfx/2009/xaml"</a:t>
            </a:r>
          </a:p>
          <a:p>
            <a:r>
              <a:rPr lang="ru-RU" sz="1600" dirty="0"/>
              <a:t>             x:Class="HelloApp.MainPage"&gt;</a:t>
            </a:r>
          </a:p>
          <a:p>
            <a:r>
              <a:rPr lang="ru-RU" sz="1600" dirty="0"/>
              <a:t>  &lt;</a:t>
            </a:r>
            <a:r>
              <a:rPr lang="ru-RU" sz="1600" dirty="0" err="1"/>
              <a:t>TableView</a:t>
            </a:r>
            <a:r>
              <a:rPr lang="ru-RU" sz="1600" dirty="0" smtClean="0"/>
              <a:t>&gt;</a:t>
            </a:r>
            <a:r>
              <a:rPr lang="ru-RU" sz="1600" dirty="0"/>
              <a:t>&lt;</a:t>
            </a:r>
            <a:r>
              <a:rPr lang="ru-RU" sz="1600" dirty="0" err="1"/>
              <a:t>TableView.Root</a:t>
            </a:r>
            <a:r>
              <a:rPr lang="ru-RU" sz="1600" dirty="0" smtClean="0"/>
              <a:t>&gt;</a:t>
            </a:r>
            <a:endParaRPr lang="ru-RU" sz="1600" dirty="0"/>
          </a:p>
          <a:p>
            <a:r>
              <a:rPr lang="ru-RU" sz="1600" dirty="0" smtClean="0"/>
              <a:t>&lt;</a:t>
            </a:r>
            <a:r>
              <a:rPr lang="ru-RU" sz="1600" dirty="0" err="1"/>
              <a:t>TableRoot</a:t>
            </a:r>
            <a:r>
              <a:rPr lang="ru-RU" sz="1600" dirty="0"/>
              <a:t>&gt;</a:t>
            </a:r>
          </a:p>
          <a:p>
            <a:r>
              <a:rPr lang="ru-RU" sz="1600" dirty="0"/>
              <a:t>        &lt;</a:t>
            </a:r>
            <a:r>
              <a:rPr lang="ru-RU" sz="1600" dirty="0" err="1"/>
              <a:t>TableSection</a:t>
            </a:r>
            <a:r>
              <a:rPr lang="ru-RU" sz="1600" dirty="0"/>
              <a:t> </a:t>
            </a:r>
            <a:r>
              <a:rPr lang="ru-RU" sz="1600" dirty="0" err="1"/>
              <a:t>Title</a:t>
            </a:r>
            <a:r>
              <a:rPr lang="ru-RU" sz="1600" dirty="0"/>
              <a:t>="Персональные данные"&gt;</a:t>
            </a:r>
          </a:p>
          <a:p>
            <a:r>
              <a:rPr lang="ru-RU" sz="1600" dirty="0"/>
              <a:t>          &lt;</a:t>
            </a:r>
            <a:r>
              <a:rPr lang="ru-RU" sz="1600" dirty="0" err="1"/>
              <a:t>EntryCell</a:t>
            </a:r>
            <a:r>
              <a:rPr lang="ru-RU" sz="1600" dirty="0"/>
              <a:t> </a:t>
            </a:r>
            <a:r>
              <a:rPr lang="ru-RU" sz="1600" dirty="0" err="1"/>
              <a:t>Label</a:t>
            </a:r>
            <a:r>
              <a:rPr lang="ru-RU" sz="1600" dirty="0"/>
              <a:t>="Логин" </a:t>
            </a:r>
            <a:r>
              <a:rPr lang="ru-RU" sz="1600" dirty="0" err="1"/>
              <a:t>Keyboard</a:t>
            </a:r>
            <a:r>
              <a:rPr lang="ru-RU" sz="1600" dirty="0"/>
              <a:t>="</a:t>
            </a:r>
            <a:r>
              <a:rPr lang="ru-RU" sz="1600" dirty="0" err="1"/>
              <a:t>Default</a:t>
            </a:r>
            <a:r>
              <a:rPr lang="ru-RU" sz="1600" dirty="0"/>
              <a:t>" </a:t>
            </a:r>
            <a:r>
              <a:rPr lang="ru-RU" sz="1600" dirty="0" err="1"/>
              <a:t>Placeholder</a:t>
            </a:r>
            <a:r>
              <a:rPr lang="ru-RU" sz="1600" dirty="0"/>
              <a:t>="Введите логин" /&gt;</a:t>
            </a:r>
          </a:p>
          <a:p>
            <a:r>
              <a:rPr lang="ru-RU" sz="1600" dirty="0"/>
              <a:t>          &lt;</a:t>
            </a:r>
            <a:r>
              <a:rPr lang="ru-RU" sz="1600" dirty="0" err="1"/>
              <a:t>SwitchCell</a:t>
            </a:r>
            <a:r>
              <a:rPr lang="ru-RU" sz="1600" dirty="0"/>
              <a:t> </a:t>
            </a:r>
            <a:r>
              <a:rPr lang="ru-RU" sz="1600" dirty="0" err="1"/>
              <a:t>Text</a:t>
            </a:r>
            <a:r>
              <a:rPr lang="ru-RU" sz="1600" dirty="0"/>
              <a:t>="Сохранить" /&gt;</a:t>
            </a:r>
          </a:p>
          <a:p>
            <a:r>
              <a:rPr lang="ru-RU" sz="1600" dirty="0"/>
              <a:t>        &lt;/</a:t>
            </a:r>
            <a:r>
              <a:rPr lang="ru-RU" sz="1600" dirty="0" err="1"/>
              <a:t>TableSection</a:t>
            </a:r>
            <a:r>
              <a:rPr lang="ru-RU" sz="1600" dirty="0"/>
              <a:t>&gt;</a:t>
            </a:r>
          </a:p>
          <a:p>
            <a:r>
              <a:rPr lang="ru-RU" sz="1600" dirty="0"/>
              <a:t>        &lt;</a:t>
            </a:r>
            <a:r>
              <a:rPr lang="ru-RU" sz="1600" dirty="0" err="1"/>
              <a:t>TableSection</a:t>
            </a:r>
            <a:r>
              <a:rPr lang="ru-RU" sz="1600" dirty="0"/>
              <a:t> </a:t>
            </a:r>
            <a:r>
              <a:rPr lang="ru-RU" sz="1600" dirty="0" err="1"/>
              <a:t>Title</a:t>
            </a:r>
            <a:r>
              <a:rPr lang="ru-RU" sz="1600" dirty="0"/>
              <a:t>="Контакты"&gt;</a:t>
            </a:r>
          </a:p>
          <a:p>
            <a:r>
              <a:rPr lang="ru-RU" sz="1600" dirty="0"/>
              <a:t>          &lt;</a:t>
            </a:r>
            <a:r>
              <a:rPr lang="ru-RU" sz="1600" dirty="0" err="1"/>
              <a:t>EntryCell</a:t>
            </a:r>
            <a:r>
              <a:rPr lang="ru-RU" sz="1600" dirty="0"/>
              <a:t> </a:t>
            </a:r>
            <a:r>
              <a:rPr lang="ru-RU" sz="1600" dirty="0" err="1"/>
              <a:t>Label</a:t>
            </a:r>
            <a:r>
              <a:rPr lang="ru-RU" sz="1600" dirty="0"/>
              <a:t>="Телефон" </a:t>
            </a:r>
            <a:r>
              <a:rPr lang="ru-RU" sz="1600" dirty="0" err="1"/>
              <a:t>Keyboard</a:t>
            </a:r>
            <a:r>
              <a:rPr lang="ru-RU" sz="1600" dirty="0"/>
              <a:t>="</a:t>
            </a:r>
            <a:r>
              <a:rPr lang="ru-RU" sz="1600" dirty="0" err="1"/>
              <a:t>Telephone</a:t>
            </a:r>
            <a:r>
              <a:rPr lang="ru-RU" sz="1600" dirty="0"/>
              <a:t>" </a:t>
            </a:r>
            <a:r>
              <a:rPr lang="ru-RU" sz="1600" dirty="0" err="1"/>
              <a:t>Placeholder</a:t>
            </a:r>
            <a:r>
              <a:rPr lang="ru-RU" sz="1600" dirty="0"/>
              <a:t>="введите телефон" /&gt;</a:t>
            </a:r>
          </a:p>
          <a:p>
            <a:r>
              <a:rPr lang="ru-RU" sz="1600" dirty="0"/>
              <a:t>          &lt;</a:t>
            </a:r>
            <a:r>
              <a:rPr lang="ru-RU" sz="1600" dirty="0" err="1"/>
              <a:t>EntryCell</a:t>
            </a:r>
            <a:r>
              <a:rPr lang="ru-RU" sz="1600" dirty="0"/>
              <a:t> </a:t>
            </a:r>
            <a:r>
              <a:rPr lang="ru-RU" sz="1600" dirty="0" err="1"/>
              <a:t>Label</a:t>
            </a:r>
            <a:r>
              <a:rPr lang="ru-RU" sz="1600" dirty="0"/>
              <a:t>="</a:t>
            </a:r>
            <a:r>
              <a:rPr lang="ru-RU" sz="1600" dirty="0" err="1"/>
              <a:t>Email</a:t>
            </a:r>
            <a:r>
              <a:rPr lang="ru-RU" sz="1600" dirty="0"/>
              <a:t>" </a:t>
            </a:r>
            <a:r>
              <a:rPr lang="ru-RU" sz="1600" dirty="0" err="1"/>
              <a:t>Keyboard</a:t>
            </a:r>
            <a:r>
              <a:rPr lang="ru-RU" sz="1600" dirty="0"/>
              <a:t>="</a:t>
            </a:r>
            <a:r>
              <a:rPr lang="ru-RU" sz="1600" dirty="0" err="1"/>
              <a:t>Email</a:t>
            </a:r>
            <a:r>
              <a:rPr lang="ru-RU" sz="1600" dirty="0"/>
              <a:t>" </a:t>
            </a:r>
            <a:r>
              <a:rPr lang="ru-RU" sz="1600" dirty="0" err="1"/>
              <a:t>Placeholder</a:t>
            </a:r>
            <a:r>
              <a:rPr lang="ru-RU" sz="1600" dirty="0"/>
              <a:t>="введите </a:t>
            </a:r>
            <a:r>
              <a:rPr lang="ru-RU" sz="1600" dirty="0" err="1"/>
              <a:t>email</a:t>
            </a:r>
            <a:r>
              <a:rPr lang="ru-RU" sz="1600" dirty="0"/>
              <a:t>" /&gt;</a:t>
            </a:r>
          </a:p>
          <a:p>
            <a:r>
              <a:rPr lang="ru-RU" sz="1600" dirty="0"/>
              <a:t>        &lt;/</a:t>
            </a:r>
            <a:r>
              <a:rPr lang="ru-RU" sz="1600" dirty="0" err="1"/>
              <a:t>TableSection</a:t>
            </a:r>
            <a:r>
              <a:rPr lang="ru-RU" sz="1600" dirty="0"/>
              <a:t>&gt;</a:t>
            </a:r>
          </a:p>
          <a:p>
            <a:r>
              <a:rPr lang="ru-RU" sz="1600" dirty="0"/>
              <a:t>      &lt;/</a:t>
            </a:r>
            <a:r>
              <a:rPr lang="ru-RU" sz="1600" dirty="0" err="1"/>
              <a:t>TableRoot</a:t>
            </a:r>
            <a:r>
              <a:rPr lang="ru-RU" sz="1600" dirty="0"/>
              <a:t>&gt;</a:t>
            </a:r>
          </a:p>
          <a:p>
            <a:r>
              <a:rPr lang="ru-RU" sz="1600" dirty="0"/>
              <a:t>    &lt;/</a:t>
            </a:r>
            <a:r>
              <a:rPr lang="ru-RU" sz="1600" dirty="0" err="1"/>
              <a:t>TableView.Root</a:t>
            </a:r>
            <a:r>
              <a:rPr lang="ru-RU" sz="1600" dirty="0" smtClean="0"/>
              <a:t>&gt;</a:t>
            </a:r>
            <a:r>
              <a:rPr lang="ru-RU" sz="1600" dirty="0"/>
              <a:t>&lt;/</a:t>
            </a:r>
            <a:r>
              <a:rPr lang="ru-RU" sz="1600" dirty="0" err="1"/>
              <a:t>TableView</a:t>
            </a:r>
            <a:r>
              <a:rPr lang="ru-RU" sz="1600" dirty="0" smtClean="0"/>
              <a:t>&gt;</a:t>
            </a:r>
            <a:endParaRPr lang="ru-RU" sz="1600" dirty="0"/>
          </a:p>
          <a:p>
            <a:r>
              <a:rPr lang="ru-RU" sz="1600" dirty="0" smtClean="0"/>
              <a:t>&lt;/</a:t>
            </a:r>
            <a:r>
              <a:rPr lang="ru-RU" sz="1600" dirty="0" err="1"/>
              <a:t>ContentPage</a:t>
            </a:r>
            <a:r>
              <a:rPr lang="ru-RU" sz="1600" dirty="0"/>
              <a:t>&gt;</a:t>
            </a:r>
          </a:p>
        </p:txBody>
      </p:sp>
    </p:spTree>
    <p:extLst>
      <p:ext uri="{BB962C8B-B14F-4D97-AF65-F5344CB8AC3E}">
        <p14:creationId xmlns:p14="http://schemas.microsoft.com/office/powerpoint/2010/main" val="37638231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a:t>Типы ячеек</a:t>
            </a:r>
            <a:br>
              <a:rPr lang="ru-RU" sz="4000" dirty="0"/>
            </a:br>
            <a:endParaRPr lang="en-US" dirty="0"/>
          </a:p>
        </p:txBody>
      </p:sp>
      <p:sp>
        <p:nvSpPr>
          <p:cNvPr id="7" name="Прямоугольник 6"/>
          <p:cNvSpPr/>
          <p:nvPr/>
        </p:nvSpPr>
        <p:spPr>
          <a:xfrm>
            <a:off x="613187" y="1309477"/>
            <a:ext cx="10940526" cy="5693866"/>
          </a:xfrm>
          <a:prstGeom prst="rect">
            <a:avLst/>
          </a:prstGeom>
        </p:spPr>
        <p:txBody>
          <a:bodyPr wrap="square">
            <a:spAutoFit/>
          </a:bodyPr>
          <a:lstStyle/>
          <a:p>
            <a:r>
              <a:rPr lang="en-US" sz="2800" dirty="0" smtClean="0"/>
              <a:t>	</a:t>
            </a:r>
            <a:r>
              <a:rPr lang="ru-RU" sz="2800" dirty="0" smtClean="0"/>
              <a:t>При </a:t>
            </a:r>
            <a:r>
              <a:rPr lang="ru-RU" sz="2800" dirty="0"/>
              <a:t>создании таблицы мы можем использовать разные виды ячеек:</a:t>
            </a:r>
          </a:p>
          <a:p>
            <a:pPr marL="342900" indent="-342900">
              <a:buFont typeface="Arial" panose="020B0604020202020204" pitchFamily="34" charset="0"/>
              <a:buChar char="•"/>
            </a:pPr>
            <a:r>
              <a:rPr lang="ru-RU" sz="2800" b="1" dirty="0" err="1"/>
              <a:t>EntryCell</a:t>
            </a:r>
            <a:r>
              <a:rPr lang="ru-RU" sz="2800" dirty="0"/>
              <a:t>: представляет метку с текстовым полем для ввода данных</a:t>
            </a:r>
          </a:p>
          <a:p>
            <a:pPr marL="342900" indent="-342900">
              <a:buFont typeface="Arial" panose="020B0604020202020204" pitchFamily="34" charset="0"/>
              <a:buChar char="•"/>
            </a:pPr>
            <a:r>
              <a:rPr lang="ru-RU" sz="2800" b="1" dirty="0" err="1"/>
              <a:t>SwitchCell</a:t>
            </a:r>
            <a:r>
              <a:rPr lang="ru-RU" sz="2800" dirty="0"/>
              <a:t>: представляет метку с переключателем</a:t>
            </a:r>
          </a:p>
          <a:p>
            <a:pPr marL="342900" indent="-342900">
              <a:buFont typeface="Arial" panose="020B0604020202020204" pitchFamily="34" charset="0"/>
              <a:buChar char="•"/>
            </a:pPr>
            <a:r>
              <a:rPr lang="ru-RU" sz="2800" b="1" dirty="0" err="1"/>
              <a:t>TextCell</a:t>
            </a:r>
            <a:r>
              <a:rPr lang="ru-RU" sz="2800" dirty="0"/>
              <a:t>: две метки для вывода текста</a:t>
            </a:r>
          </a:p>
          <a:p>
            <a:pPr marL="342900" indent="-342900">
              <a:buFont typeface="Arial" panose="020B0604020202020204" pitchFamily="34" charset="0"/>
              <a:buChar char="•"/>
            </a:pPr>
            <a:r>
              <a:rPr lang="ru-RU" sz="2800" b="1" dirty="0" err="1"/>
              <a:t>ImageCell</a:t>
            </a:r>
            <a:r>
              <a:rPr lang="ru-RU" sz="2800" dirty="0"/>
              <a:t>: аналогична </a:t>
            </a:r>
            <a:r>
              <a:rPr lang="ru-RU" sz="2800" dirty="0" err="1"/>
              <a:t>TextCell</a:t>
            </a:r>
            <a:r>
              <a:rPr lang="ru-RU" sz="2800" dirty="0"/>
              <a:t> со включением изображения</a:t>
            </a:r>
          </a:p>
          <a:p>
            <a:pPr marL="342900" indent="-342900">
              <a:buFont typeface="Arial" panose="020B0604020202020204" pitchFamily="34" charset="0"/>
              <a:buChar char="•"/>
            </a:pPr>
            <a:r>
              <a:rPr lang="ru-RU" sz="2800" b="1" dirty="0" err="1"/>
              <a:t>ViewCell</a:t>
            </a:r>
            <a:r>
              <a:rPr lang="ru-RU" sz="2800" dirty="0"/>
              <a:t>: содержимое и формат отображения данных ячейки определяется разработчиком</a:t>
            </a:r>
          </a:p>
          <a:p>
            <a:pPr marL="342900" indent="-342900">
              <a:buFont typeface="Arial" panose="020B0604020202020204" pitchFamily="34" charset="0"/>
              <a:buChar char="•"/>
            </a:pPr>
            <a:r>
              <a:rPr lang="ru-RU" sz="2800" dirty="0"/>
              <a:t>Наиболее часто используемыми из них являются </a:t>
            </a:r>
            <a:r>
              <a:rPr lang="ru-RU" sz="2800" dirty="0" err="1"/>
              <a:t>SwitchCell</a:t>
            </a:r>
            <a:r>
              <a:rPr lang="ru-RU" sz="2800" dirty="0"/>
              <a:t> и </a:t>
            </a:r>
            <a:r>
              <a:rPr lang="ru-RU" sz="2800" dirty="0" err="1"/>
              <a:t>EntryCell</a:t>
            </a:r>
            <a:r>
              <a:rPr lang="ru-RU" sz="2800" dirty="0"/>
              <a:t>.</a:t>
            </a:r>
          </a:p>
          <a:p>
            <a:r>
              <a:rPr lang="ru-RU" sz="2800" dirty="0"/>
              <a:t/>
            </a:r>
            <a:br>
              <a:rPr lang="ru-RU" sz="2800" dirty="0"/>
            </a:br>
            <a:endParaRPr lang="ru-RU" sz="2800" dirty="0"/>
          </a:p>
        </p:txBody>
      </p:sp>
    </p:spTree>
    <p:extLst>
      <p:ext uri="{BB962C8B-B14F-4D97-AF65-F5344CB8AC3E}">
        <p14:creationId xmlns:p14="http://schemas.microsoft.com/office/powerpoint/2010/main" val="2562103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smtClean="0"/>
              <a:t>Свойства ячеек</a:t>
            </a:r>
            <a:r>
              <a:rPr lang="ru-RU" sz="4000" dirty="0"/>
              <a:t/>
            </a:r>
            <a:br>
              <a:rPr lang="ru-RU" sz="4000" dirty="0"/>
            </a:br>
            <a:endParaRPr lang="en-US" dirty="0"/>
          </a:p>
        </p:txBody>
      </p:sp>
      <p:sp>
        <p:nvSpPr>
          <p:cNvPr id="7" name="Прямоугольник 6"/>
          <p:cNvSpPr/>
          <p:nvPr/>
        </p:nvSpPr>
        <p:spPr>
          <a:xfrm>
            <a:off x="625737" y="1492357"/>
            <a:ext cx="10940526" cy="4708981"/>
          </a:xfrm>
          <a:prstGeom prst="rect">
            <a:avLst/>
          </a:prstGeom>
        </p:spPr>
        <p:txBody>
          <a:bodyPr wrap="square">
            <a:spAutoFit/>
          </a:bodyPr>
          <a:lstStyle/>
          <a:p>
            <a:r>
              <a:rPr lang="ru-RU" sz="2500" dirty="0" smtClean="0"/>
              <a:t>	Каждый </a:t>
            </a:r>
            <a:r>
              <a:rPr lang="ru-RU" sz="2500" dirty="0"/>
              <a:t>тип ячеек имеет свой набор свойств. Например, для ячейки типа </a:t>
            </a:r>
            <a:r>
              <a:rPr lang="ru-RU" sz="2500" dirty="0" err="1"/>
              <a:t>SwitchCell</a:t>
            </a:r>
            <a:r>
              <a:rPr lang="ru-RU" sz="2500" dirty="0"/>
              <a:t> можно выделить два следующих свойства:</a:t>
            </a:r>
          </a:p>
          <a:p>
            <a:pPr marL="342900" indent="-342900">
              <a:buFont typeface="Arial" panose="020B0604020202020204" pitchFamily="34" charset="0"/>
              <a:buChar char="•"/>
            </a:pPr>
            <a:r>
              <a:rPr lang="ru-RU" sz="2500" b="1" dirty="0" err="1"/>
              <a:t>Text</a:t>
            </a:r>
            <a:r>
              <a:rPr lang="ru-RU" sz="2500" dirty="0"/>
              <a:t>: представляет текст ячейки</a:t>
            </a:r>
          </a:p>
          <a:p>
            <a:pPr marL="342900" indent="-342900">
              <a:buFont typeface="Arial" panose="020B0604020202020204" pitchFamily="34" charset="0"/>
              <a:buChar char="•"/>
            </a:pPr>
            <a:r>
              <a:rPr lang="ru-RU" sz="2500" b="1" dirty="0" err="1"/>
              <a:t>On</a:t>
            </a:r>
            <a:r>
              <a:rPr lang="ru-RU" sz="2500" dirty="0"/>
              <a:t>: указывает, находится в отмеченном или нет </a:t>
            </a:r>
            <a:r>
              <a:rPr lang="ru-RU" sz="2500" dirty="0" smtClean="0"/>
              <a:t>состоянии</a:t>
            </a:r>
          </a:p>
          <a:p>
            <a:r>
              <a:rPr lang="ru-RU" sz="2500" dirty="0"/>
              <a:t>	</a:t>
            </a:r>
            <a:r>
              <a:rPr lang="ru-RU" sz="2500" dirty="0" smtClean="0"/>
              <a:t>А </a:t>
            </a:r>
            <a:r>
              <a:rPr lang="ru-RU" sz="2500" dirty="0"/>
              <a:t>у </a:t>
            </a:r>
            <a:r>
              <a:rPr lang="ru-RU" sz="2500" dirty="0" err="1"/>
              <a:t>EntryCell</a:t>
            </a:r>
            <a:r>
              <a:rPr lang="ru-RU" sz="2500" dirty="0"/>
              <a:t> можно выделить следующие свойства:</a:t>
            </a:r>
          </a:p>
          <a:p>
            <a:pPr marL="342900" indent="-342900">
              <a:buFont typeface="Arial" panose="020B0604020202020204" pitchFamily="34" charset="0"/>
              <a:buChar char="•"/>
            </a:pPr>
            <a:r>
              <a:rPr lang="ru-RU" sz="2500" b="1" dirty="0" err="1"/>
              <a:t>Keyboard</a:t>
            </a:r>
            <a:r>
              <a:rPr lang="ru-RU" sz="2500" dirty="0"/>
              <a:t>: тип клавиатуры, которая отображается для ввода текста</a:t>
            </a:r>
          </a:p>
          <a:p>
            <a:pPr marL="342900" indent="-342900">
              <a:buFont typeface="Arial" panose="020B0604020202020204" pitchFamily="34" charset="0"/>
              <a:buChar char="•"/>
            </a:pPr>
            <a:r>
              <a:rPr lang="ru-RU" sz="2500" b="1" dirty="0" err="1"/>
              <a:t>Label</a:t>
            </a:r>
            <a:r>
              <a:rPr lang="ru-RU" sz="2500" dirty="0"/>
              <a:t>: текстовая метка, которая отображается слева от поля ввода</a:t>
            </a:r>
          </a:p>
          <a:p>
            <a:pPr marL="342900" indent="-342900">
              <a:buFont typeface="Arial" panose="020B0604020202020204" pitchFamily="34" charset="0"/>
              <a:buChar char="•"/>
            </a:pPr>
            <a:r>
              <a:rPr lang="ru-RU" sz="2500" b="1" dirty="0" err="1"/>
              <a:t>LabelColor</a:t>
            </a:r>
            <a:r>
              <a:rPr lang="ru-RU" sz="2500" dirty="0"/>
              <a:t>: цвет текста метки</a:t>
            </a:r>
          </a:p>
          <a:p>
            <a:pPr marL="342900" indent="-342900">
              <a:buFont typeface="Arial" panose="020B0604020202020204" pitchFamily="34" charset="0"/>
              <a:buChar char="•"/>
            </a:pPr>
            <a:r>
              <a:rPr lang="ru-RU" sz="2500" b="1" dirty="0" err="1"/>
              <a:t>Placeholder</a:t>
            </a:r>
            <a:r>
              <a:rPr lang="ru-RU" sz="2500" dirty="0"/>
              <a:t>: текст, отображаемый до ввода текста</a:t>
            </a:r>
          </a:p>
          <a:p>
            <a:pPr marL="342900" indent="-342900">
              <a:buFont typeface="Arial" panose="020B0604020202020204" pitchFamily="34" charset="0"/>
              <a:buChar char="•"/>
            </a:pPr>
            <a:r>
              <a:rPr lang="ru-RU" sz="2500" b="1" dirty="0" err="1"/>
              <a:t>Text</a:t>
            </a:r>
            <a:r>
              <a:rPr lang="ru-RU" sz="2500" dirty="0"/>
              <a:t>: сам введенный текст</a:t>
            </a:r>
          </a:p>
          <a:p>
            <a:pPr marL="342900" indent="-342900">
              <a:buFont typeface="Arial" panose="020B0604020202020204" pitchFamily="34" charset="0"/>
              <a:buChar char="•"/>
            </a:pPr>
            <a:r>
              <a:rPr lang="ru-RU" sz="2500" b="1" dirty="0" err="1"/>
              <a:t>HorizontalTextAlignment</a:t>
            </a:r>
            <a:r>
              <a:rPr lang="ru-RU" sz="2500" dirty="0"/>
              <a:t>: горизонтальное выравнивание </a:t>
            </a:r>
            <a:r>
              <a:rPr lang="ru-RU" sz="2500" dirty="0" smtClean="0"/>
              <a:t>текста</a:t>
            </a:r>
            <a:r>
              <a:rPr lang="ru-RU" sz="2500" dirty="0"/>
              <a:t/>
            </a:r>
            <a:br>
              <a:rPr lang="ru-RU" sz="2500" dirty="0"/>
            </a:br>
            <a:endParaRPr lang="ru-RU" sz="2500" dirty="0"/>
          </a:p>
        </p:txBody>
      </p:sp>
    </p:spTree>
    <p:extLst>
      <p:ext uri="{BB962C8B-B14F-4D97-AF65-F5344CB8AC3E}">
        <p14:creationId xmlns:p14="http://schemas.microsoft.com/office/powerpoint/2010/main" val="1218998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a:t>Виды таблиц</a:t>
            </a:r>
          </a:p>
        </p:txBody>
      </p:sp>
      <p:sp>
        <p:nvSpPr>
          <p:cNvPr id="7" name="Прямоугольник 6"/>
          <p:cNvSpPr/>
          <p:nvPr/>
        </p:nvSpPr>
        <p:spPr>
          <a:xfrm>
            <a:off x="625737" y="1492357"/>
            <a:ext cx="10940526" cy="4893647"/>
          </a:xfrm>
          <a:prstGeom prst="rect">
            <a:avLst/>
          </a:prstGeom>
        </p:spPr>
        <p:txBody>
          <a:bodyPr wrap="square">
            <a:spAutoFit/>
          </a:bodyPr>
          <a:lstStyle/>
          <a:p>
            <a:r>
              <a:rPr lang="ru-RU" sz="2600" dirty="0" smtClean="0"/>
              <a:t>	Свойство</a:t>
            </a:r>
            <a:r>
              <a:rPr lang="ru-RU" sz="2600" dirty="0"/>
              <a:t> </a:t>
            </a:r>
            <a:r>
              <a:rPr lang="ru-RU" sz="2600" b="1" dirty="0" err="1"/>
              <a:t>Intent</a:t>
            </a:r>
            <a:r>
              <a:rPr lang="ru-RU" sz="2600" dirty="0"/>
              <a:t> определяет виды </a:t>
            </a:r>
            <a:r>
              <a:rPr lang="ru-RU" sz="2600" dirty="0" smtClean="0"/>
              <a:t>табличных </a:t>
            </a:r>
            <a:r>
              <a:rPr lang="ru-RU" sz="2600" dirty="0"/>
              <a:t>представлений и может принимать следующие значения:</a:t>
            </a:r>
          </a:p>
          <a:p>
            <a:pPr marL="457200" indent="-457200">
              <a:buFont typeface="Arial" panose="020B0604020202020204" pitchFamily="34" charset="0"/>
              <a:buChar char="•"/>
            </a:pPr>
            <a:r>
              <a:rPr lang="ru-RU" sz="2600" b="1" dirty="0" err="1"/>
              <a:t>Data</a:t>
            </a:r>
            <a:r>
              <a:rPr lang="ru-RU" sz="2600" dirty="0"/>
              <a:t>: предназначен для простого отображения данных</a:t>
            </a:r>
          </a:p>
          <a:p>
            <a:pPr marL="457200" indent="-457200">
              <a:buFont typeface="Arial" panose="020B0604020202020204" pitchFamily="34" charset="0"/>
              <a:buChar char="•"/>
            </a:pPr>
            <a:r>
              <a:rPr lang="ru-RU" sz="2600" b="1" dirty="0" err="1"/>
              <a:t>Form</a:t>
            </a:r>
            <a:r>
              <a:rPr lang="ru-RU" sz="2600" dirty="0"/>
              <a:t>: представляет форму ввода данных, как в примере выше</a:t>
            </a:r>
          </a:p>
          <a:p>
            <a:pPr marL="457200" indent="-457200">
              <a:buFont typeface="Arial" panose="020B0604020202020204" pitchFamily="34" charset="0"/>
              <a:buChar char="•"/>
            </a:pPr>
            <a:r>
              <a:rPr lang="ru-RU" sz="2600" b="1" dirty="0" err="1"/>
              <a:t>Menu</a:t>
            </a:r>
            <a:r>
              <a:rPr lang="ru-RU" sz="2600" dirty="0"/>
              <a:t>: используется для вывода меню</a:t>
            </a:r>
          </a:p>
          <a:p>
            <a:pPr marL="457200" indent="-457200">
              <a:buFont typeface="Arial" panose="020B0604020202020204" pitchFamily="34" charset="0"/>
              <a:buChar char="•"/>
            </a:pPr>
            <a:r>
              <a:rPr lang="ru-RU" sz="2600" b="1" dirty="0" err="1"/>
              <a:t>Settings</a:t>
            </a:r>
            <a:r>
              <a:rPr lang="ru-RU" sz="2600" dirty="0"/>
              <a:t>: используется для отображения набора настроек</a:t>
            </a:r>
          </a:p>
          <a:p>
            <a:r>
              <a:rPr lang="ru-RU" sz="2600" dirty="0" smtClean="0"/>
              <a:t>	Хотя </a:t>
            </a:r>
            <a:r>
              <a:rPr lang="ru-RU" sz="2600" dirty="0"/>
              <a:t>на первый взгляд разница между этими пунктами не столь очевидна, однако же свойство </a:t>
            </a:r>
            <a:r>
              <a:rPr lang="ru-RU" sz="2600" dirty="0" err="1"/>
              <a:t>Intent</a:t>
            </a:r>
            <a:r>
              <a:rPr lang="ru-RU" sz="2600" dirty="0"/>
              <a:t> влияет на то, как </a:t>
            </a:r>
            <a:r>
              <a:rPr lang="ru-RU" sz="2600" dirty="0" err="1"/>
              <a:t>TableView</a:t>
            </a:r>
            <a:r>
              <a:rPr lang="ru-RU" sz="2600" dirty="0"/>
              <a:t> будет отображаться на каждой платформе</a:t>
            </a:r>
            <a:r>
              <a:rPr lang="ru-RU" sz="2600" dirty="0" smtClean="0"/>
              <a:t>. Более правильным является </a:t>
            </a:r>
            <a:r>
              <a:rPr lang="ru-RU" sz="2600" dirty="0"/>
              <a:t>определение свойства </a:t>
            </a:r>
            <a:r>
              <a:rPr lang="ru-RU" sz="2600" dirty="0" err="1"/>
              <a:t>Intent</a:t>
            </a:r>
            <a:r>
              <a:rPr lang="ru-RU" sz="2600" dirty="0"/>
              <a:t> и придание ему того значения, которое наиболее оптимально подходит таблицы по ее назначению.</a:t>
            </a:r>
          </a:p>
        </p:txBody>
      </p:sp>
    </p:spTree>
    <p:extLst>
      <p:ext uri="{BB962C8B-B14F-4D97-AF65-F5344CB8AC3E}">
        <p14:creationId xmlns:p14="http://schemas.microsoft.com/office/powerpoint/2010/main" val="3184899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a:t>Обработка </a:t>
            </a:r>
            <a:r>
              <a:rPr lang="ru-RU" sz="4000" dirty="0" smtClean="0"/>
              <a:t>событий таблицы</a:t>
            </a:r>
            <a:endParaRPr lang="ru-RU" sz="4000" dirty="0"/>
          </a:p>
        </p:txBody>
      </p:sp>
      <p:sp>
        <p:nvSpPr>
          <p:cNvPr id="7" name="Прямоугольник 6"/>
          <p:cNvSpPr/>
          <p:nvPr/>
        </p:nvSpPr>
        <p:spPr>
          <a:xfrm>
            <a:off x="625737" y="1492357"/>
            <a:ext cx="10940526" cy="5232202"/>
          </a:xfrm>
          <a:prstGeom prst="rect">
            <a:avLst/>
          </a:prstGeom>
        </p:spPr>
        <p:txBody>
          <a:bodyPr wrap="square">
            <a:spAutoFit/>
          </a:bodyPr>
          <a:lstStyle/>
          <a:p>
            <a:r>
              <a:rPr lang="ru-RU" sz="2800" dirty="0"/>
              <a:t>Элементы </a:t>
            </a:r>
            <a:r>
              <a:rPr lang="ru-RU" sz="2800" dirty="0" err="1"/>
              <a:t>TableView</a:t>
            </a:r>
            <a:r>
              <a:rPr lang="ru-RU" sz="2800" dirty="0"/>
              <a:t> поддерживают обработку событий.</a:t>
            </a:r>
          </a:p>
          <a:p>
            <a:r>
              <a:rPr lang="ru-RU" sz="2800" b="1" dirty="0" err="1"/>
              <a:t>EntryCell</a:t>
            </a:r>
            <a:r>
              <a:rPr lang="ru-RU" sz="2800" dirty="0"/>
              <a:t> при завершении ввода (когда пользователь нажимает на кнопку "Готово" на клавиатуре) генерирует событие </a:t>
            </a:r>
            <a:r>
              <a:rPr lang="ru-RU" sz="2800" b="1" dirty="0" err="1"/>
              <a:t>Completed</a:t>
            </a:r>
            <a:r>
              <a:rPr lang="ru-RU" sz="2800" dirty="0"/>
              <a:t>.</a:t>
            </a:r>
          </a:p>
          <a:p>
            <a:r>
              <a:rPr lang="ru-RU" sz="2800" dirty="0"/>
              <a:t>Объект </a:t>
            </a:r>
            <a:r>
              <a:rPr lang="ru-RU" sz="2800" b="1" dirty="0" err="1"/>
              <a:t>SwitchCell</a:t>
            </a:r>
            <a:r>
              <a:rPr lang="ru-RU" sz="2800" dirty="0"/>
              <a:t> при переключении состояния генерирует событие</a:t>
            </a:r>
          </a:p>
          <a:p>
            <a:r>
              <a:rPr lang="ru-RU" sz="2800" dirty="0"/>
              <a:t>А </a:t>
            </a:r>
            <a:r>
              <a:rPr lang="ru-RU" sz="2800" b="1" dirty="0" err="1"/>
              <a:t>ViewCell</a:t>
            </a:r>
            <a:r>
              <a:rPr lang="ru-RU" sz="2800" b="1" dirty="0"/>
              <a:t> при касании/нажатии генерирует событие </a:t>
            </a:r>
            <a:r>
              <a:rPr lang="ru-RU" sz="2800" b="1" dirty="0" err="1"/>
              <a:t>OnViewCellTapped</a:t>
            </a:r>
            <a:endParaRPr lang="ru-RU" sz="2800" dirty="0"/>
          </a:p>
          <a:p>
            <a:r>
              <a:rPr lang="ru-RU" sz="2800" dirty="0"/>
              <a:t>Например обработаем события </a:t>
            </a:r>
            <a:r>
              <a:rPr lang="ru-RU" sz="2800" dirty="0" err="1"/>
              <a:t>EntryCell</a:t>
            </a:r>
            <a:r>
              <a:rPr lang="ru-RU" sz="2800" dirty="0"/>
              <a:t> и </a:t>
            </a:r>
            <a:r>
              <a:rPr lang="ru-RU" sz="2800" dirty="0" err="1"/>
              <a:t>SwitchCell</a:t>
            </a:r>
            <a:r>
              <a:rPr lang="ru-RU" sz="2800" dirty="0"/>
              <a:t>. Определим в XAML следующий код:</a:t>
            </a:r>
          </a:p>
          <a:p>
            <a:r>
              <a:rPr lang="ru-RU" sz="2800" dirty="0"/>
              <a:t/>
            </a:r>
            <a:br>
              <a:rPr lang="ru-RU" sz="2800" dirty="0"/>
            </a:br>
            <a:endParaRPr lang="ru-RU" sz="2600" dirty="0"/>
          </a:p>
        </p:txBody>
      </p:sp>
    </p:spTree>
    <p:extLst>
      <p:ext uri="{BB962C8B-B14F-4D97-AF65-F5344CB8AC3E}">
        <p14:creationId xmlns:p14="http://schemas.microsoft.com/office/powerpoint/2010/main" val="35145499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a:t>Обработка </a:t>
            </a:r>
            <a:r>
              <a:rPr lang="ru-RU" sz="4000" dirty="0" smtClean="0"/>
              <a:t>событий таблицы</a:t>
            </a:r>
            <a:endParaRPr lang="ru-RU" sz="4000" dirty="0"/>
          </a:p>
        </p:txBody>
      </p:sp>
      <p:pic>
        <p:nvPicPr>
          <p:cNvPr id="2" name="Рисунок 1"/>
          <p:cNvPicPr>
            <a:picLocks noChangeAspect="1"/>
          </p:cNvPicPr>
          <p:nvPr/>
        </p:nvPicPr>
        <p:blipFill>
          <a:blip r:embed="rId3"/>
          <a:stretch>
            <a:fillRect/>
          </a:stretch>
        </p:blipFill>
        <p:spPr>
          <a:xfrm>
            <a:off x="661987" y="1928085"/>
            <a:ext cx="10868025" cy="3238500"/>
          </a:xfrm>
          <a:prstGeom prst="rect">
            <a:avLst/>
          </a:prstGeom>
        </p:spPr>
      </p:pic>
    </p:spTree>
    <p:extLst>
      <p:ext uri="{BB962C8B-B14F-4D97-AF65-F5344CB8AC3E}">
        <p14:creationId xmlns:p14="http://schemas.microsoft.com/office/powerpoint/2010/main" val="3860568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a:t>Обработка </a:t>
            </a:r>
            <a:r>
              <a:rPr lang="ru-RU" sz="4000" dirty="0" smtClean="0"/>
              <a:t>событий таблицы</a:t>
            </a:r>
            <a:endParaRPr lang="ru-RU" sz="4000" dirty="0"/>
          </a:p>
        </p:txBody>
      </p:sp>
      <p:sp>
        <p:nvSpPr>
          <p:cNvPr id="3" name="Прямоугольник 2"/>
          <p:cNvSpPr/>
          <p:nvPr/>
        </p:nvSpPr>
        <p:spPr>
          <a:xfrm>
            <a:off x="862003" y="1356967"/>
            <a:ext cx="5970481" cy="400110"/>
          </a:xfrm>
          <a:prstGeom prst="rect">
            <a:avLst/>
          </a:prstGeom>
        </p:spPr>
        <p:txBody>
          <a:bodyPr wrap="none">
            <a:spAutoFit/>
          </a:bodyPr>
          <a:lstStyle/>
          <a:p>
            <a:r>
              <a:rPr lang="ru-RU" sz="2000" dirty="0"/>
              <a:t>В файле кода C# пропишем обработку событий:</a:t>
            </a:r>
          </a:p>
        </p:txBody>
      </p:sp>
      <p:pic>
        <p:nvPicPr>
          <p:cNvPr id="4" name="Рисунок 3"/>
          <p:cNvPicPr>
            <a:picLocks noChangeAspect="1"/>
          </p:cNvPicPr>
          <p:nvPr/>
        </p:nvPicPr>
        <p:blipFill>
          <a:blip r:embed="rId3"/>
          <a:stretch>
            <a:fillRect/>
          </a:stretch>
        </p:blipFill>
        <p:spPr>
          <a:xfrm>
            <a:off x="1325760" y="1757077"/>
            <a:ext cx="5872484" cy="4700027"/>
          </a:xfrm>
          <a:prstGeom prst="rect">
            <a:avLst/>
          </a:prstGeom>
        </p:spPr>
      </p:pic>
      <p:pic>
        <p:nvPicPr>
          <p:cNvPr id="6" name="Рисунок 5"/>
          <p:cNvPicPr>
            <a:picLocks noChangeAspect="1"/>
          </p:cNvPicPr>
          <p:nvPr/>
        </p:nvPicPr>
        <p:blipFill>
          <a:blip r:embed="rId4"/>
          <a:stretch>
            <a:fillRect/>
          </a:stretch>
        </p:blipFill>
        <p:spPr>
          <a:xfrm>
            <a:off x="8049193" y="1757076"/>
            <a:ext cx="2644925" cy="4702089"/>
          </a:xfrm>
          <a:prstGeom prst="rect">
            <a:avLst/>
          </a:prstGeom>
        </p:spPr>
      </p:pic>
    </p:spTree>
    <p:extLst>
      <p:ext uri="{BB962C8B-B14F-4D97-AF65-F5344CB8AC3E}">
        <p14:creationId xmlns:p14="http://schemas.microsoft.com/office/powerpoint/2010/main" val="3004524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a:t>Stepper</a:t>
            </a:r>
            <a:endParaRPr lang="en-US" dirty="0"/>
          </a:p>
        </p:txBody>
      </p:sp>
      <p:sp>
        <p:nvSpPr>
          <p:cNvPr id="145" name="Google Shape;145;p26"/>
          <p:cNvSpPr txBox="1">
            <a:spLocks noGrp="1"/>
          </p:cNvSpPr>
          <p:nvPr>
            <p:ph type="body" idx="1"/>
          </p:nvPr>
        </p:nvSpPr>
        <p:spPr>
          <a:xfrm>
            <a:off x="960000" y="1621003"/>
            <a:ext cx="10272000" cy="500000"/>
          </a:xfrm>
          <a:prstGeom prst="rect">
            <a:avLst/>
          </a:prstGeom>
        </p:spPr>
        <p:txBody>
          <a:bodyPr spcFirstLastPara="1" wrap="square" lIns="121900" tIns="121900" rIns="121900" bIns="121900" anchor="t" anchorCtr="0">
            <a:noAutofit/>
          </a:bodyPr>
          <a:lstStyle/>
          <a:p>
            <a:pPr marL="0" indent="0">
              <a:buNone/>
            </a:pPr>
            <a:r>
              <a:rPr lang="en-US" sz="2400" dirty="0" smtClean="0"/>
              <a:t>	</a:t>
            </a:r>
            <a:r>
              <a:rPr lang="ru-RU" sz="2400" dirty="0" err="1" smtClean="0"/>
              <a:t>Stepper</a:t>
            </a:r>
            <a:r>
              <a:rPr lang="ru-RU" sz="2400" dirty="0" smtClean="0"/>
              <a:t> </a:t>
            </a:r>
            <a:r>
              <a:rPr lang="ru-RU" sz="2400" dirty="0"/>
              <a:t>позволяет устанавливать числовое </a:t>
            </a:r>
            <a:r>
              <a:rPr lang="ru-RU" sz="2400" dirty="0" smtClean="0"/>
              <a:t>значение</a:t>
            </a:r>
            <a:r>
              <a:rPr lang="en-US" sz="2400" dirty="0" smtClean="0"/>
              <a:t>. </a:t>
            </a:r>
            <a:r>
              <a:rPr lang="ru-RU" sz="2400" dirty="0"/>
              <a:t>Визуально </a:t>
            </a:r>
            <a:r>
              <a:rPr lang="ru-RU" sz="2400" dirty="0" err="1"/>
              <a:t>Stepper</a:t>
            </a:r>
            <a:r>
              <a:rPr lang="ru-RU" sz="2400" dirty="0"/>
              <a:t> состоит из двух кнопок с метками — и +. При нажатии — уменьшается значение </a:t>
            </a:r>
            <a:r>
              <a:rPr lang="ru-RU" sz="2400" dirty="0" err="1"/>
              <a:t>Value</a:t>
            </a:r>
            <a:r>
              <a:rPr lang="ru-RU" sz="2400" dirty="0"/>
              <a:t> на </a:t>
            </a:r>
            <a:r>
              <a:rPr lang="ru-RU" sz="2400" dirty="0" err="1"/>
              <a:t>Increment</a:t>
            </a:r>
            <a:r>
              <a:rPr lang="ru-RU" sz="2400" dirty="0"/>
              <a:t> до минимального значения </a:t>
            </a:r>
            <a:r>
              <a:rPr lang="ru-RU" sz="2400" dirty="0" err="1"/>
              <a:t>Minimum</a:t>
            </a:r>
            <a:r>
              <a:rPr lang="ru-RU" sz="2400" dirty="0"/>
              <a:t>, а при нажатии + увеличивается значение </a:t>
            </a:r>
            <a:r>
              <a:rPr lang="ru-RU" sz="2400" dirty="0" err="1"/>
              <a:t>Value</a:t>
            </a:r>
            <a:r>
              <a:rPr lang="ru-RU" sz="2400" dirty="0"/>
              <a:t> на </a:t>
            </a:r>
            <a:r>
              <a:rPr lang="ru-RU" sz="2400" dirty="0" err="1"/>
              <a:t>Increment</a:t>
            </a:r>
            <a:r>
              <a:rPr lang="ru-RU" sz="2400" dirty="0"/>
              <a:t> до максимального значения </a:t>
            </a:r>
            <a:r>
              <a:rPr lang="ru-RU" sz="2400" dirty="0" err="1"/>
              <a:t>Maximum</a:t>
            </a:r>
            <a:r>
              <a:rPr lang="ru-RU" sz="2400" dirty="0"/>
              <a:t>. </a:t>
            </a:r>
            <a:endParaRPr lang="en-US" sz="2400" dirty="0" smtClean="0"/>
          </a:p>
          <a:p>
            <a:pPr marL="0" indent="0">
              <a:buNone/>
            </a:pPr>
            <a:r>
              <a:rPr lang="en-US" sz="2400" dirty="0" smtClean="0"/>
              <a:t>	</a:t>
            </a:r>
            <a:r>
              <a:rPr lang="ru-RU" sz="2400" dirty="0" smtClean="0"/>
              <a:t>Использование </a:t>
            </a:r>
            <a:r>
              <a:rPr lang="ru-RU" sz="2400" dirty="0" err="1"/>
              <a:t>Stepper</a:t>
            </a:r>
            <a:r>
              <a:rPr lang="ru-RU" sz="2400" dirty="0"/>
              <a:t> требует установки его значений и настройки обработчиков событий, чтобы обеспечить корректное взаимодействие с пользователем. В контексте разработки приложений </a:t>
            </a:r>
            <a:r>
              <a:rPr lang="ru-RU" sz="2400" dirty="0" err="1"/>
              <a:t>Xamarin</a:t>
            </a:r>
            <a:r>
              <a:rPr lang="ru-RU" sz="2400" dirty="0"/>
              <a:t> </a:t>
            </a:r>
            <a:r>
              <a:rPr lang="ru-RU" sz="2400" dirty="0" err="1"/>
              <a:t>Forms</a:t>
            </a:r>
            <a:r>
              <a:rPr lang="ru-RU" sz="2400" dirty="0"/>
              <a:t> это становится необходимостью для создания интуитивно понятных и функциональных пользовательских интерфейсов</a:t>
            </a:r>
            <a:endParaRPr sz="2400" dirty="0"/>
          </a:p>
        </p:txBody>
      </p:sp>
    </p:spTree>
    <p:extLst>
      <p:ext uri="{BB962C8B-B14F-4D97-AF65-F5344CB8AC3E}">
        <p14:creationId xmlns:p14="http://schemas.microsoft.com/office/powerpoint/2010/main" val="10880473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err="1"/>
              <a:t>WebView</a:t>
            </a:r>
            <a:endParaRPr lang="en-US" sz="4000" dirty="0"/>
          </a:p>
        </p:txBody>
      </p:sp>
      <p:sp>
        <p:nvSpPr>
          <p:cNvPr id="7" name="Прямоугольник 6"/>
          <p:cNvSpPr/>
          <p:nvPr/>
        </p:nvSpPr>
        <p:spPr>
          <a:xfrm>
            <a:off x="625737" y="1492357"/>
            <a:ext cx="10940526" cy="5632311"/>
          </a:xfrm>
          <a:prstGeom prst="rect">
            <a:avLst/>
          </a:prstGeom>
        </p:spPr>
        <p:txBody>
          <a:bodyPr wrap="square">
            <a:spAutoFit/>
          </a:bodyPr>
          <a:lstStyle/>
          <a:p>
            <a:r>
              <a:rPr lang="ru-RU" sz="2400" dirty="0" err="1"/>
              <a:t>WebView</a:t>
            </a:r>
            <a:r>
              <a:rPr lang="ru-RU" sz="2400" dirty="0"/>
              <a:t> представляет собой мини-</a:t>
            </a:r>
            <a:r>
              <a:rPr lang="ru-RU" sz="2400" dirty="0" err="1"/>
              <a:t>веббраузер</a:t>
            </a:r>
            <a:r>
              <a:rPr lang="ru-RU" sz="2400" dirty="0"/>
              <a:t>, позволяющий просматривать различные типы контента:</a:t>
            </a:r>
          </a:p>
          <a:p>
            <a:pPr>
              <a:buFont typeface="Arial" panose="020B0604020202020204" pitchFamily="34" charset="0"/>
              <a:buChar char="•"/>
            </a:pPr>
            <a:r>
              <a:rPr lang="ru-RU" sz="2400" dirty="0"/>
              <a:t>В первую очередь </a:t>
            </a:r>
            <a:r>
              <a:rPr lang="ru-RU" sz="2400" dirty="0" err="1"/>
              <a:t>WebView</a:t>
            </a:r>
            <a:r>
              <a:rPr lang="ru-RU" sz="2400" dirty="0"/>
              <a:t> позволяет загружать из среды интернет веб-сайты и взаимодействовать с ними. </a:t>
            </a:r>
            <a:r>
              <a:rPr lang="ru-RU" sz="2400" dirty="0" err="1"/>
              <a:t>WebView</a:t>
            </a:r>
            <a:r>
              <a:rPr lang="ru-RU" sz="2400" dirty="0"/>
              <a:t> имеет полную поддержку HTML, CSS и </a:t>
            </a:r>
            <a:r>
              <a:rPr lang="ru-RU" sz="2400" dirty="0" err="1"/>
              <a:t>JavaScript</a:t>
            </a:r>
            <a:endParaRPr lang="ru-RU" sz="2400" dirty="0"/>
          </a:p>
          <a:p>
            <a:pPr>
              <a:buFont typeface="Arial" panose="020B0604020202020204" pitchFamily="34" charset="0"/>
              <a:buChar char="•"/>
            </a:pPr>
            <a:r>
              <a:rPr lang="ru-RU" sz="2400" dirty="0"/>
              <a:t>Различные типы документов, например, документы </a:t>
            </a:r>
            <a:r>
              <a:rPr lang="ru-RU" sz="2400" dirty="0" err="1"/>
              <a:t>pdf</a:t>
            </a:r>
            <a:r>
              <a:rPr lang="ru-RU" sz="2400" dirty="0"/>
              <a:t>. Однако каждая платформа может поддерживать свой набор типов документов. К примеру, на </a:t>
            </a:r>
            <a:r>
              <a:rPr lang="ru-RU" sz="2400" dirty="0" err="1"/>
              <a:t>iOS</a:t>
            </a:r>
            <a:r>
              <a:rPr lang="ru-RU" sz="2400" dirty="0"/>
              <a:t> и </a:t>
            </a:r>
            <a:r>
              <a:rPr lang="ru-RU" sz="2400" dirty="0" err="1"/>
              <a:t>Android</a:t>
            </a:r>
            <a:r>
              <a:rPr lang="ru-RU" sz="2400" dirty="0"/>
              <a:t> мы сможем просмотреть файл </a:t>
            </a:r>
            <a:r>
              <a:rPr lang="ru-RU" sz="2400" dirty="0" err="1"/>
              <a:t>pdf</a:t>
            </a:r>
            <a:r>
              <a:rPr lang="ru-RU" sz="2400" dirty="0"/>
              <a:t>, а вот на Windows </a:t>
            </a:r>
            <a:r>
              <a:rPr lang="ru-RU" sz="2400" dirty="0" err="1"/>
              <a:t>Phone</a:t>
            </a:r>
            <a:r>
              <a:rPr lang="ru-RU" sz="2400" dirty="0"/>
              <a:t>/Windows </a:t>
            </a:r>
            <a:r>
              <a:rPr lang="ru-RU" sz="2400" dirty="0" err="1"/>
              <a:t>Mobile</a:t>
            </a:r>
            <a:r>
              <a:rPr lang="ru-RU" sz="2400" dirty="0"/>
              <a:t> нет</a:t>
            </a:r>
          </a:p>
          <a:p>
            <a:pPr>
              <a:buFont typeface="Arial" panose="020B0604020202020204" pitchFamily="34" charset="0"/>
              <a:buChar char="•"/>
            </a:pPr>
            <a:r>
              <a:rPr lang="ru-RU" sz="2400" dirty="0"/>
              <a:t>Строки, которые содержат код </a:t>
            </a:r>
            <a:r>
              <a:rPr lang="ru-RU" sz="2400" dirty="0" err="1"/>
              <a:t>html</a:t>
            </a:r>
            <a:r>
              <a:rPr lang="ru-RU" sz="2400" dirty="0"/>
              <a:t>, при просмотре будут должным образом интерпретированы, как в обычном браузере</a:t>
            </a:r>
          </a:p>
          <a:p>
            <a:pPr>
              <a:buFont typeface="Arial" panose="020B0604020202020204" pitchFamily="34" charset="0"/>
              <a:buChar char="•"/>
            </a:pPr>
            <a:r>
              <a:rPr lang="ru-RU" sz="2400" dirty="0"/>
              <a:t>Локальные файлы - мы можем добавить в проект локальные файлы </a:t>
            </a:r>
            <a:r>
              <a:rPr lang="ru-RU" sz="2400" dirty="0" err="1"/>
              <a:t>html</a:t>
            </a:r>
            <a:r>
              <a:rPr lang="ru-RU" sz="2400" dirty="0"/>
              <a:t> и запускать их в </a:t>
            </a:r>
            <a:r>
              <a:rPr lang="ru-RU" sz="2400" dirty="0" err="1"/>
              <a:t>WebView</a:t>
            </a:r>
            <a:endParaRPr lang="ru-RU" sz="2400" dirty="0"/>
          </a:p>
          <a:p>
            <a:r>
              <a:rPr lang="ru-RU" sz="2400" dirty="0"/>
              <a:t/>
            </a:r>
            <a:br>
              <a:rPr lang="ru-RU" sz="2400" dirty="0"/>
            </a:br>
            <a:endParaRPr lang="ru-RU" sz="2400" dirty="0"/>
          </a:p>
        </p:txBody>
      </p:sp>
    </p:spTree>
    <p:extLst>
      <p:ext uri="{BB962C8B-B14F-4D97-AF65-F5344CB8AC3E}">
        <p14:creationId xmlns:p14="http://schemas.microsoft.com/office/powerpoint/2010/main" val="812575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a:t>Просмотр данных из интернета</a:t>
            </a:r>
            <a:br>
              <a:rPr lang="ru-RU" sz="4000" dirty="0"/>
            </a:br>
            <a:endParaRPr lang="en-US" sz="4000" dirty="0"/>
          </a:p>
        </p:txBody>
      </p:sp>
      <p:sp>
        <p:nvSpPr>
          <p:cNvPr id="7" name="Прямоугольник 6"/>
          <p:cNvSpPr/>
          <p:nvPr/>
        </p:nvSpPr>
        <p:spPr>
          <a:xfrm>
            <a:off x="625737" y="1492357"/>
            <a:ext cx="10940526" cy="1569660"/>
          </a:xfrm>
          <a:prstGeom prst="rect">
            <a:avLst/>
          </a:prstGeom>
        </p:spPr>
        <p:txBody>
          <a:bodyPr wrap="square">
            <a:spAutoFit/>
          </a:bodyPr>
          <a:lstStyle/>
          <a:p>
            <a:r>
              <a:rPr lang="ru-RU" sz="2400" dirty="0"/>
              <a:t>Для загрузки данных нам надо передать свойству </a:t>
            </a:r>
            <a:r>
              <a:rPr lang="ru-RU" sz="2400" b="1" dirty="0" err="1"/>
              <a:t>Source</a:t>
            </a:r>
            <a:r>
              <a:rPr lang="ru-RU" sz="2400" dirty="0"/>
              <a:t> элемента </a:t>
            </a:r>
            <a:r>
              <a:rPr lang="ru-RU" sz="2400" dirty="0" err="1"/>
              <a:t>WebView</a:t>
            </a:r>
            <a:r>
              <a:rPr lang="ru-RU" sz="2400" dirty="0"/>
              <a:t> определенный путь:</a:t>
            </a:r>
          </a:p>
          <a:p>
            <a:r>
              <a:rPr lang="ru-RU" sz="2400" dirty="0"/>
              <a:t/>
            </a:r>
            <a:br>
              <a:rPr lang="ru-RU" sz="2400" dirty="0"/>
            </a:br>
            <a:endParaRPr lang="ru-RU" sz="2400" dirty="0"/>
          </a:p>
        </p:txBody>
      </p:sp>
      <p:pic>
        <p:nvPicPr>
          <p:cNvPr id="2" name="Рисунок 1"/>
          <p:cNvPicPr>
            <a:picLocks noChangeAspect="1"/>
          </p:cNvPicPr>
          <p:nvPr/>
        </p:nvPicPr>
        <p:blipFill>
          <a:blip r:embed="rId3"/>
          <a:stretch>
            <a:fillRect/>
          </a:stretch>
        </p:blipFill>
        <p:spPr>
          <a:xfrm>
            <a:off x="625737" y="2462156"/>
            <a:ext cx="8572051" cy="3715963"/>
          </a:xfrm>
          <a:prstGeom prst="rect">
            <a:avLst/>
          </a:prstGeom>
        </p:spPr>
      </p:pic>
    </p:spTree>
    <p:extLst>
      <p:ext uri="{BB962C8B-B14F-4D97-AF65-F5344CB8AC3E}">
        <p14:creationId xmlns:p14="http://schemas.microsoft.com/office/powerpoint/2010/main" val="10237312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a:t>Просмотр данных из интернета</a:t>
            </a:r>
            <a:br>
              <a:rPr lang="ru-RU" sz="4000" dirty="0"/>
            </a:br>
            <a:endParaRPr lang="en-US" sz="4000" dirty="0"/>
          </a:p>
        </p:txBody>
      </p:sp>
      <p:pic>
        <p:nvPicPr>
          <p:cNvPr id="3" name="Рисунок 2"/>
          <p:cNvPicPr>
            <a:picLocks noChangeAspect="1"/>
          </p:cNvPicPr>
          <p:nvPr/>
        </p:nvPicPr>
        <p:blipFill>
          <a:blip r:embed="rId3"/>
          <a:stretch>
            <a:fillRect/>
          </a:stretch>
        </p:blipFill>
        <p:spPr>
          <a:xfrm>
            <a:off x="960000" y="1565853"/>
            <a:ext cx="9894466" cy="4756683"/>
          </a:xfrm>
          <a:prstGeom prst="rect">
            <a:avLst/>
          </a:prstGeom>
        </p:spPr>
      </p:pic>
    </p:spTree>
    <p:extLst>
      <p:ext uri="{BB962C8B-B14F-4D97-AF65-F5344CB8AC3E}">
        <p14:creationId xmlns:p14="http://schemas.microsoft.com/office/powerpoint/2010/main" val="3698301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err="1"/>
              <a:t>WebView</a:t>
            </a:r>
            <a:endParaRPr lang="en-US" sz="4000" dirty="0"/>
          </a:p>
        </p:txBody>
      </p:sp>
      <p:sp>
        <p:nvSpPr>
          <p:cNvPr id="7" name="Прямоугольник 6"/>
          <p:cNvSpPr/>
          <p:nvPr/>
        </p:nvSpPr>
        <p:spPr>
          <a:xfrm>
            <a:off x="625737" y="1492357"/>
            <a:ext cx="7507044" cy="4524315"/>
          </a:xfrm>
          <a:prstGeom prst="rect">
            <a:avLst/>
          </a:prstGeom>
        </p:spPr>
        <p:txBody>
          <a:bodyPr wrap="square">
            <a:spAutoFit/>
          </a:bodyPr>
          <a:lstStyle/>
          <a:p>
            <a:r>
              <a:rPr lang="ru-RU" sz="2400" b="1" dirty="0"/>
              <a:t>Аналог в </a:t>
            </a:r>
            <a:r>
              <a:rPr lang="en-US" sz="2400" b="1" dirty="0" err="1"/>
              <a:t>xaml</a:t>
            </a:r>
            <a:r>
              <a:rPr lang="en-US" sz="2400" b="1" dirty="0"/>
              <a:t>:</a:t>
            </a:r>
          </a:p>
          <a:p>
            <a:endParaRPr lang="en-US" sz="2400" dirty="0"/>
          </a:p>
          <a:p>
            <a:r>
              <a:rPr lang="en-US" sz="2400" dirty="0"/>
              <a:t>&lt;</a:t>
            </a:r>
            <a:r>
              <a:rPr lang="en-US" sz="2400" dirty="0" err="1"/>
              <a:t>StackLayout</a:t>
            </a:r>
            <a:r>
              <a:rPr lang="en-US" sz="2400" dirty="0"/>
              <a:t>&gt;</a:t>
            </a:r>
          </a:p>
          <a:p>
            <a:r>
              <a:rPr lang="en-US" sz="2400" dirty="0"/>
              <a:t>  &lt;</a:t>
            </a:r>
            <a:r>
              <a:rPr lang="en-US" sz="2400" dirty="0" err="1"/>
              <a:t>StackLayout</a:t>
            </a:r>
            <a:r>
              <a:rPr lang="en-US" sz="2400" dirty="0"/>
              <a:t> Orientation="Horizontal"&gt;</a:t>
            </a:r>
          </a:p>
          <a:p>
            <a:r>
              <a:rPr lang="en-US" sz="2400" dirty="0"/>
              <a:t>    &lt;Button Text="Go" Clicked="</a:t>
            </a:r>
            <a:r>
              <a:rPr lang="en-US" sz="2400" dirty="0" err="1"/>
              <a:t>button_Clicked</a:t>
            </a:r>
            <a:r>
              <a:rPr lang="en-US" sz="2400" dirty="0"/>
              <a:t>" /&gt;</a:t>
            </a:r>
          </a:p>
          <a:p>
            <a:r>
              <a:rPr lang="en-US" sz="2400" dirty="0"/>
              <a:t>    &lt;Entry x:Name="urlEntry" </a:t>
            </a:r>
            <a:r>
              <a:rPr lang="en-US" sz="2400" dirty="0" err="1"/>
              <a:t>HorizontalOptions</a:t>
            </a:r>
            <a:r>
              <a:rPr lang="en-US" sz="2400" dirty="0"/>
              <a:t>="</a:t>
            </a:r>
            <a:r>
              <a:rPr lang="en-US" sz="2400" dirty="0" err="1"/>
              <a:t>FillAndExpand</a:t>
            </a:r>
            <a:r>
              <a:rPr lang="en-US" sz="2400" dirty="0"/>
              <a:t>" /&gt;</a:t>
            </a:r>
          </a:p>
          <a:p>
            <a:r>
              <a:rPr lang="en-US" sz="2400" dirty="0"/>
              <a:t>  &lt;/</a:t>
            </a:r>
            <a:r>
              <a:rPr lang="en-US" sz="2400" dirty="0" err="1"/>
              <a:t>StackLayout</a:t>
            </a:r>
            <a:r>
              <a:rPr lang="en-US" sz="2400" dirty="0"/>
              <a:t>&gt;</a:t>
            </a:r>
          </a:p>
          <a:p>
            <a:r>
              <a:rPr lang="en-US" sz="2400" dirty="0"/>
              <a:t>  &lt;</a:t>
            </a:r>
            <a:r>
              <a:rPr lang="en-US" sz="2400" dirty="0" err="1"/>
              <a:t>WebView</a:t>
            </a:r>
            <a:r>
              <a:rPr lang="en-US" sz="2400" dirty="0"/>
              <a:t> x:Name="webView" Source="https://devblogs.microsoft.com/</a:t>
            </a:r>
            <a:r>
              <a:rPr lang="en-US" sz="2400" dirty="0" err="1"/>
              <a:t>xamarin</a:t>
            </a:r>
            <a:r>
              <a:rPr lang="en-US" sz="2400" dirty="0"/>
              <a:t>/" </a:t>
            </a:r>
            <a:r>
              <a:rPr lang="en-US" sz="2400" dirty="0" err="1"/>
              <a:t>VerticalOptions</a:t>
            </a:r>
            <a:r>
              <a:rPr lang="en-US" sz="2400" dirty="0"/>
              <a:t>="</a:t>
            </a:r>
            <a:r>
              <a:rPr lang="en-US" sz="2400" dirty="0" err="1"/>
              <a:t>FillAndExpand</a:t>
            </a:r>
            <a:r>
              <a:rPr lang="en-US" sz="2400" dirty="0"/>
              <a:t>" /&gt;</a:t>
            </a:r>
          </a:p>
          <a:p>
            <a:r>
              <a:rPr lang="en-US" sz="2400" dirty="0"/>
              <a:t>&lt;/</a:t>
            </a:r>
            <a:r>
              <a:rPr lang="en-US" sz="2400" dirty="0" err="1"/>
              <a:t>StackLayout</a:t>
            </a:r>
            <a:r>
              <a:rPr lang="en-US" sz="2400" dirty="0"/>
              <a:t>&gt;</a:t>
            </a:r>
            <a:endParaRPr lang="ru-RU" sz="2400" dirty="0"/>
          </a:p>
        </p:txBody>
      </p:sp>
      <p:pic>
        <p:nvPicPr>
          <p:cNvPr id="2" name="Рисунок 1"/>
          <p:cNvPicPr>
            <a:picLocks noChangeAspect="1"/>
          </p:cNvPicPr>
          <p:nvPr/>
        </p:nvPicPr>
        <p:blipFill>
          <a:blip r:embed="rId3"/>
          <a:stretch>
            <a:fillRect/>
          </a:stretch>
        </p:blipFill>
        <p:spPr>
          <a:xfrm>
            <a:off x="8391637" y="1356967"/>
            <a:ext cx="2840363" cy="5049535"/>
          </a:xfrm>
          <a:prstGeom prst="rect">
            <a:avLst/>
          </a:prstGeom>
        </p:spPr>
      </p:pic>
    </p:spTree>
    <p:extLst>
      <p:ext uri="{BB962C8B-B14F-4D97-AF65-F5344CB8AC3E}">
        <p14:creationId xmlns:p14="http://schemas.microsoft.com/office/powerpoint/2010/main" val="21996848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a:t>Локальные </a:t>
            </a:r>
            <a:r>
              <a:rPr lang="ru-RU" sz="4000" dirty="0" err="1"/>
              <a:t>html</a:t>
            </a:r>
            <a:r>
              <a:rPr lang="ru-RU" sz="4000" dirty="0"/>
              <a:t>-файлы</a:t>
            </a:r>
          </a:p>
        </p:txBody>
      </p:sp>
      <p:sp>
        <p:nvSpPr>
          <p:cNvPr id="7" name="Прямоугольник 6"/>
          <p:cNvSpPr/>
          <p:nvPr/>
        </p:nvSpPr>
        <p:spPr>
          <a:xfrm>
            <a:off x="625736" y="1492357"/>
            <a:ext cx="10971007" cy="1938992"/>
          </a:xfrm>
          <a:prstGeom prst="rect">
            <a:avLst/>
          </a:prstGeom>
        </p:spPr>
        <p:txBody>
          <a:bodyPr wrap="square">
            <a:spAutoFit/>
          </a:bodyPr>
          <a:lstStyle/>
          <a:p>
            <a:r>
              <a:rPr lang="ru-RU" sz="2400" dirty="0" err="1" smtClean="0"/>
              <a:t>WebView</a:t>
            </a:r>
            <a:r>
              <a:rPr lang="ru-RU" sz="2400" dirty="0" smtClean="0"/>
              <a:t> </a:t>
            </a:r>
            <a:r>
              <a:rPr lang="ru-RU" sz="2400" dirty="0"/>
              <a:t>может запускать файлы HTML, CSS и </a:t>
            </a:r>
            <a:r>
              <a:rPr lang="ru-RU" sz="2400" dirty="0" err="1"/>
              <a:t>Javascript</a:t>
            </a:r>
            <a:r>
              <a:rPr lang="ru-RU" sz="2400" dirty="0"/>
              <a:t>, которые встроены в приложение. Например, пусть у нас есть такой </a:t>
            </a:r>
            <a:r>
              <a:rPr lang="ru-RU" sz="2400" dirty="0" err="1"/>
              <a:t>html</a:t>
            </a:r>
            <a:r>
              <a:rPr lang="ru-RU" sz="2400" dirty="0"/>
              <a:t>-файл </a:t>
            </a:r>
            <a:r>
              <a:rPr lang="ru-RU" sz="2400" i="1" dirty="0"/>
              <a:t>index.html</a:t>
            </a:r>
            <a:r>
              <a:rPr lang="ru-RU" sz="2400" dirty="0"/>
              <a:t>:</a:t>
            </a:r>
          </a:p>
          <a:p>
            <a:r>
              <a:rPr lang="ru-RU" sz="2400" dirty="0"/>
              <a:t/>
            </a:r>
            <a:br>
              <a:rPr lang="ru-RU" sz="2400" dirty="0"/>
            </a:br>
            <a:endParaRPr lang="ru-RU" sz="2400" dirty="0"/>
          </a:p>
        </p:txBody>
      </p:sp>
      <p:sp>
        <p:nvSpPr>
          <p:cNvPr id="8" name="Прямоугольник 7"/>
          <p:cNvSpPr/>
          <p:nvPr/>
        </p:nvSpPr>
        <p:spPr>
          <a:xfrm>
            <a:off x="625736" y="2764332"/>
            <a:ext cx="6096000" cy="3416320"/>
          </a:xfrm>
          <a:prstGeom prst="rect">
            <a:avLst/>
          </a:prstGeom>
        </p:spPr>
        <p:txBody>
          <a:bodyPr>
            <a:spAutoFit/>
          </a:bodyPr>
          <a:lstStyle/>
          <a:p>
            <a:r>
              <a:rPr lang="en-US" b="1" i="1" dirty="0"/>
              <a:t>&lt;html&gt;</a:t>
            </a:r>
          </a:p>
          <a:p>
            <a:r>
              <a:rPr lang="en-US" b="1" i="1" dirty="0"/>
              <a:t>  &lt;head&gt;</a:t>
            </a:r>
          </a:p>
          <a:p>
            <a:r>
              <a:rPr lang="en-US" b="1" i="1" dirty="0"/>
              <a:t>    &lt;title&gt;</a:t>
            </a:r>
            <a:r>
              <a:rPr lang="en-US" b="1" i="1" dirty="0" err="1"/>
              <a:t>Xamarin</a:t>
            </a:r>
            <a:r>
              <a:rPr lang="en-US" b="1" i="1" dirty="0"/>
              <a:t> Forms&lt;/title&gt;</a:t>
            </a:r>
          </a:p>
          <a:p>
            <a:r>
              <a:rPr lang="en-US" b="1" i="1" dirty="0"/>
              <a:t>    &lt;meta charset="utf-8" /&gt;</a:t>
            </a:r>
          </a:p>
          <a:p>
            <a:r>
              <a:rPr lang="en-US" b="1" i="1" dirty="0"/>
              <a:t>    &lt;link </a:t>
            </a:r>
            <a:r>
              <a:rPr lang="en-US" b="1" i="1" dirty="0" err="1"/>
              <a:t>href</a:t>
            </a:r>
            <a:r>
              <a:rPr lang="en-US" b="1" i="1" dirty="0"/>
              <a:t>="./styles.css" </a:t>
            </a:r>
            <a:r>
              <a:rPr lang="en-US" b="1" i="1" dirty="0" err="1"/>
              <a:t>rel</a:t>
            </a:r>
            <a:r>
              <a:rPr lang="en-US" b="1" i="1" dirty="0"/>
              <a:t>="stylesheet"&gt;</a:t>
            </a:r>
          </a:p>
          <a:p>
            <a:r>
              <a:rPr lang="en-US" b="1" i="1" dirty="0"/>
              <a:t>  &lt;/head&gt;</a:t>
            </a:r>
          </a:p>
          <a:p>
            <a:r>
              <a:rPr lang="en-US" b="1" i="1" dirty="0"/>
              <a:t>  &lt;body&gt;</a:t>
            </a:r>
          </a:p>
          <a:p>
            <a:r>
              <a:rPr lang="en-US" b="1" i="1" dirty="0"/>
              <a:t>    &lt;h1&gt;</a:t>
            </a:r>
            <a:r>
              <a:rPr lang="en-US" b="1" i="1" dirty="0" err="1"/>
              <a:t>Xamarin.Forms</a:t>
            </a:r>
            <a:r>
              <a:rPr lang="en-US" b="1" i="1" dirty="0"/>
              <a:t>&lt;/h1&gt;</a:t>
            </a:r>
          </a:p>
          <a:p>
            <a:r>
              <a:rPr lang="en-US" b="1" i="1" dirty="0"/>
              <a:t>    &lt;p&gt;</a:t>
            </a:r>
            <a:r>
              <a:rPr lang="ru-RU" b="1" i="1" dirty="0"/>
              <a:t>Привет мир&lt;/</a:t>
            </a:r>
            <a:r>
              <a:rPr lang="en-US" b="1" i="1" dirty="0"/>
              <a:t>p&gt;</a:t>
            </a:r>
          </a:p>
          <a:p>
            <a:r>
              <a:rPr lang="en-US" b="1" i="1" dirty="0"/>
              <a:t>    &lt;</a:t>
            </a:r>
            <a:r>
              <a:rPr lang="en-US" b="1" i="1" dirty="0" err="1"/>
              <a:t>img</a:t>
            </a:r>
            <a:r>
              <a:rPr lang="en-US" b="1" i="1" dirty="0"/>
              <a:t> </a:t>
            </a:r>
            <a:r>
              <a:rPr lang="en-US" b="1" i="1" dirty="0" err="1"/>
              <a:t>src</a:t>
            </a:r>
            <a:r>
              <a:rPr lang="en-US" b="1" i="1" dirty="0"/>
              <a:t>="image2.png" /&gt;</a:t>
            </a:r>
          </a:p>
          <a:p>
            <a:r>
              <a:rPr lang="en-US" b="1" i="1" dirty="0"/>
              <a:t>  &lt;/body&gt;</a:t>
            </a:r>
          </a:p>
          <a:p>
            <a:r>
              <a:rPr lang="en-US" b="1" i="1" dirty="0"/>
              <a:t>&lt;/html&gt;</a:t>
            </a:r>
            <a:endParaRPr lang="ru-RU" b="1" i="1" dirty="0"/>
          </a:p>
        </p:txBody>
      </p:sp>
    </p:spTree>
    <p:extLst>
      <p:ext uri="{BB962C8B-B14F-4D97-AF65-F5344CB8AC3E}">
        <p14:creationId xmlns:p14="http://schemas.microsoft.com/office/powerpoint/2010/main" val="31944206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a:t>Локальные </a:t>
            </a:r>
            <a:r>
              <a:rPr lang="ru-RU" sz="4000" dirty="0" err="1"/>
              <a:t>html</a:t>
            </a:r>
            <a:r>
              <a:rPr lang="ru-RU" sz="4000" dirty="0"/>
              <a:t>-файлы</a:t>
            </a:r>
          </a:p>
        </p:txBody>
      </p:sp>
      <p:sp>
        <p:nvSpPr>
          <p:cNvPr id="7" name="Прямоугольник 6"/>
          <p:cNvSpPr/>
          <p:nvPr/>
        </p:nvSpPr>
        <p:spPr>
          <a:xfrm>
            <a:off x="625736" y="1492357"/>
            <a:ext cx="10971007" cy="2031325"/>
          </a:xfrm>
          <a:prstGeom prst="rect">
            <a:avLst/>
          </a:prstGeom>
        </p:spPr>
        <p:txBody>
          <a:bodyPr wrap="square">
            <a:spAutoFit/>
          </a:bodyPr>
          <a:lstStyle/>
          <a:p>
            <a:r>
              <a:rPr lang="ru-RU" b="1" dirty="0"/>
              <a:t>Этот файл использует таблицу стилей из файла styles.css и файл изображения image2.png</a:t>
            </a:r>
            <a:r>
              <a:rPr lang="ru-RU" dirty="0"/>
              <a:t>. Также надо учесть, что данный файл имеет кодировку utf-8.</a:t>
            </a:r>
          </a:p>
          <a:p>
            <a:r>
              <a:rPr lang="ru-RU" dirty="0"/>
              <a:t>Теперь чтобы использовать этот и сопутствующие файлы, нам надо добавить их во все три проекта. Но перед добавлением </a:t>
            </a:r>
            <a:r>
              <a:rPr lang="ru-RU" dirty="0" err="1"/>
              <a:t>настроеим</a:t>
            </a:r>
            <a:r>
              <a:rPr lang="ru-RU" dirty="0"/>
              <a:t> главный проект. Допустим, у нас все загружается в классе страницы </a:t>
            </a:r>
            <a:r>
              <a:rPr lang="ru-RU" dirty="0" err="1"/>
              <a:t>MainPage</a:t>
            </a:r>
            <a:r>
              <a:rPr lang="ru-RU" dirty="0"/>
              <a:t>:</a:t>
            </a:r>
          </a:p>
          <a:p>
            <a:r>
              <a:rPr lang="ru-RU" dirty="0"/>
              <a:t/>
            </a:r>
            <a:br>
              <a:rPr lang="ru-RU" dirty="0"/>
            </a:br>
            <a:endParaRPr lang="ru-RU" dirty="0"/>
          </a:p>
        </p:txBody>
      </p:sp>
      <p:sp>
        <p:nvSpPr>
          <p:cNvPr id="3" name="Прямоугольник 2"/>
          <p:cNvSpPr/>
          <p:nvPr/>
        </p:nvSpPr>
        <p:spPr>
          <a:xfrm>
            <a:off x="625736" y="2909582"/>
            <a:ext cx="8548743" cy="3570208"/>
          </a:xfrm>
          <a:prstGeom prst="rect">
            <a:avLst/>
          </a:prstGeom>
        </p:spPr>
        <p:txBody>
          <a:bodyPr wrap="square">
            <a:spAutoFit/>
          </a:bodyPr>
          <a:lstStyle/>
          <a:p>
            <a:r>
              <a:rPr lang="en-US" sz="1600" b="1" i="1" dirty="0"/>
              <a:t>public partial class </a:t>
            </a:r>
            <a:r>
              <a:rPr lang="en-US" sz="1600" b="1" i="1" dirty="0" err="1"/>
              <a:t>MainPage</a:t>
            </a:r>
            <a:r>
              <a:rPr lang="en-US" sz="1600" b="1" i="1" dirty="0"/>
              <a:t> : </a:t>
            </a:r>
            <a:r>
              <a:rPr lang="en-US" sz="1600" b="1" i="1" dirty="0" err="1"/>
              <a:t>ContentPage</a:t>
            </a:r>
            <a:endParaRPr lang="en-US" sz="1600" b="1" i="1" dirty="0"/>
          </a:p>
          <a:p>
            <a:r>
              <a:rPr lang="en-US" sz="1600" b="1" i="1" dirty="0"/>
              <a:t>{</a:t>
            </a:r>
          </a:p>
          <a:p>
            <a:r>
              <a:rPr lang="en-US" sz="1600" b="1" i="1" dirty="0"/>
              <a:t>    public </a:t>
            </a:r>
            <a:r>
              <a:rPr lang="en-US" sz="1600" b="1" i="1" dirty="0" err="1"/>
              <a:t>MainPage</a:t>
            </a:r>
            <a:r>
              <a:rPr lang="en-US" sz="1600" b="1" i="1" dirty="0"/>
              <a:t>()</a:t>
            </a:r>
          </a:p>
          <a:p>
            <a:r>
              <a:rPr lang="en-US" sz="1600" b="1" i="1" dirty="0"/>
              <a:t>    {   </a:t>
            </a:r>
          </a:p>
          <a:p>
            <a:r>
              <a:rPr lang="en-US" sz="1600" b="1" i="1" dirty="0"/>
              <a:t>        </a:t>
            </a:r>
            <a:r>
              <a:rPr lang="en-US" sz="1600" b="1" i="1" dirty="0" err="1"/>
              <a:t>WebView</a:t>
            </a:r>
            <a:r>
              <a:rPr lang="en-US" sz="1600" b="1" i="1" dirty="0"/>
              <a:t>  </a:t>
            </a:r>
            <a:r>
              <a:rPr lang="en-US" sz="1600" b="1" i="1" dirty="0" err="1"/>
              <a:t>webView</a:t>
            </a:r>
            <a:r>
              <a:rPr lang="en-US" sz="1600" b="1" i="1" dirty="0"/>
              <a:t> = new </a:t>
            </a:r>
            <a:r>
              <a:rPr lang="en-US" sz="1600" b="1" i="1" dirty="0" err="1"/>
              <a:t>WebView</a:t>
            </a:r>
            <a:r>
              <a:rPr lang="en-US" sz="1600" b="1" i="1" dirty="0"/>
              <a:t>();</a:t>
            </a:r>
          </a:p>
          <a:p>
            <a:r>
              <a:rPr lang="en-US" sz="1600" b="1" i="1" dirty="0"/>
              <a:t>        </a:t>
            </a:r>
            <a:r>
              <a:rPr lang="en-US" sz="1600" b="1" i="1" dirty="0" err="1"/>
              <a:t>UrlWebViewSource</a:t>
            </a:r>
            <a:r>
              <a:rPr lang="en-US" sz="1600" b="1" i="1" dirty="0"/>
              <a:t> </a:t>
            </a:r>
            <a:r>
              <a:rPr lang="en-US" sz="1600" b="1" i="1" dirty="0" err="1"/>
              <a:t>urlSource</a:t>
            </a:r>
            <a:r>
              <a:rPr lang="en-US" sz="1600" b="1" i="1" dirty="0"/>
              <a:t> = new </a:t>
            </a:r>
            <a:r>
              <a:rPr lang="en-US" sz="1600" b="1" i="1" dirty="0" err="1"/>
              <a:t>UrlWebViewSource</a:t>
            </a:r>
            <a:r>
              <a:rPr lang="en-US" sz="1600" b="1" i="1" dirty="0"/>
              <a:t>();</a:t>
            </a:r>
          </a:p>
          <a:p>
            <a:r>
              <a:rPr lang="en-US" sz="1600" b="1" i="1" dirty="0"/>
              <a:t>        </a:t>
            </a:r>
            <a:r>
              <a:rPr lang="en-US" sz="1600" b="1" i="1" dirty="0" err="1"/>
              <a:t>urlSource.Url</a:t>
            </a:r>
            <a:r>
              <a:rPr lang="en-US" sz="1600" b="1" i="1" dirty="0"/>
              <a:t> = </a:t>
            </a:r>
            <a:r>
              <a:rPr lang="en-US" sz="1600" b="1" i="1" dirty="0" err="1"/>
              <a:t>System.IO.Path.Combine</a:t>
            </a:r>
            <a:r>
              <a:rPr lang="en-US" sz="1600" b="1" i="1" dirty="0"/>
              <a:t>(</a:t>
            </a:r>
            <a:r>
              <a:rPr lang="en-US" sz="1600" b="1" i="1" dirty="0" err="1"/>
              <a:t>DependencyService.Get</a:t>
            </a:r>
            <a:r>
              <a:rPr lang="en-US" sz="1600" b="1" i="1" dirty="0"/>
              <a:t>&lt;</a:t>
            </a:r>
            <a:r>
              <a:rPr lang="en-US" sz="1600" b="1" i="1" dirty="0" err="1"/>
              <a:t>IBaseUrl</a:t>
            </a:r>
            <a:r>
              <a:rPr lang="en-US" sz="1600" b="1" i="1" dirty="0"/>
              <a:t>&gt;().Get(), "index.html");</a:t>
            </a:r>
          </a:p>
          <a:p>
            <a:r>
              <a:rPr lang="en-US" sz="1600" b="1" i="1" dirty="0"/>
              <a:t>        </a:t>
            </a:r>
            <a:r>
              <a:rPr lang="en-US" sz="1600" b="1" i="1" dirty="0" err="1"/>
              <a:t>webView.Source</a:t>
            </a:r>
            <a:r>
              <a:rPr lang="en-US" sz="1600" b="1" i="1" dirty="0"/>
              <a:t> = </a:t>
            </a:r>
            <a:r>
              <a:rPr lang="en-US" sz="1600" b="1" i="1" dirty="0" err="1"/>
              <a:t>urlSource</a:t>
            </a:r>
            <a:r>
              <a:rPr lang="en-US" sz="1600" b="1" i="1" dirty="0"/>
              <a:t>;</a:t>
            </a:r>
          </a:p>
          <a:p>
            <a:r>
              <a:rPr lang="en-US" sz="1600" b="1" i="1" dirty="0"/>
              <a:t>        </a:t>
            </a:r>
            <a:r>
              <a:rPr lang="en-US" sz="1600" b="1" i="1" dirty="0" err="1"/>
              <a:t>this.Content</a:t>
            </a:r>
            <a:r>
              <a:rPr lang="en-US" sz="1600" b="1" i="1" dirty="0"/>
              <a:t> = </a:t>
            </a:r>
            <a:r>
              <a:rPr lang="en-US" sz="1600" b="1" i="1" dirty="0" err="1"/>
              <a:t>webView</a:t>
            </a:r>
            <a:r>
              <a:rPr lang="en-US" sz="1600" b="1" i="1" dirty="0"/>
              <a:t>;</a:t>
            </a:r>
          </a:p>
          <a:p>
            <a:r>
              <a:rPr lang="en-US" sz="1600" b="1" i="1" dirty="0"/>
              <a:t>    }  </a:t>
            </a:r>
          </a:p>
          <a:p>
            <a:r>
              <a:rPr lang="en-US" sz="1600" b="1" i="1" dirty="0"/>
              <a:t>}</a:t>
            </a:r>
          </a:p>
          <a:p>
            <a:r>
              <a:rPr lang="en-US" sz="1600" b="1" i="1" dirty="0"/>
              <a:t>     </a:t>
            </a:r>
          </a:p>
          <a:p>
            <a:r>
              <a:rPr lang="en-US" sz="1600" b="1" i="1" dirty="0"/>
              <a:t>public interface </a:t>
            </a:r>
            <a:r>
              <a:rPr lang="en-US" sz="1600" b="1" i="1" dirty="0" err="1"/>
              <a:t>IBaseUrl</a:t>
            </a:r>
            <a:r>
              <a:rPr lang="en-US" sz="1600" b="1" i="1" dirty="0"/>
              <a:t> { string Get(); }</a:t>
            </a:r>
            <a:endParaRPr lang="ru-RU" sz="1600" b="1" i="1" dirty="0"/>
          </a:p>
        </p:txBody>
      </p:sp>
    </p:spTree>
    <p:extLst>
      <p:ext uri="{BB962C8B-B14F-4D97-AF65-F5344CB8AC3E}">
        <p14:creationId xmlns:p14="http://schemas.microsoft.com/office/powerpoint/2010/main" val="6482243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a:t>Android</a:t>
            </a:r>
          </a:p>
        </p:txBody>
      </p:sp>
      <p:sp>
        <p:nvSpPr>
          <p:cNvPr id="7" name="Прямоугольник 6"/>
          <p:cNvSpPr/>
          <p:nvPr/>
        </p:nvSpPr>
        <p:spPr>
          <a:xfrm>
            <a:off x="625736" y="1492357"/>
            <a:ext cx="10971007" cy="1200329"/>
          </a:xfrm>
          <a:prstGeom prst="rect">
            <a:avLst/>
          </a:prstGeom>
        </p:spPr>
        <p:txBody>
          <a:bodyPr wrap="square">
            <a:spAutoFit/>
          </a:bodyPr>
          <a:lstStyle/>
          <a:p>
            <a:r>
              <a:rPr lang="ru-RU" dirty="0"/>
              <a:t>В проект для </a:t>
            </a:r>
            <a:r>
              <a:rPr lang="ru-RU" dirty="0" err="1"/>
              <a:t>Android</a:t>
            </a:r>
            <a:r>
              <a:rPr lang="ru-RU" dirty="0"/>
              <a:t> в папку </a:t>
            </a:r>
            <a:r>
              <a:rPr lang="ru-RU" dirty="0" err="1"/>
              <a:t>Assets</a:t>
            </a:r>
            <a:r>
              <a:rPr lang="ru-RU" dirty="0"/>
              <a:t> добавим все необходимые файлы </a:t>
            </a:r>
            <a:r>
              <a:rPr lang="ru-RU" dirty="0" err="1"/>
              <a:t>html</a:t>
            </a:r>
            <a:r>
              <a:rPr lang="ru-RU" dirty="0"/>
              <a:t>, </a:t>
            </a:r>
            <a:r>
              <a:rPr lang="ru-RU" dirty="0" err="1"/>
              <a:t>css</a:t>
            </a:r>
            <a:r>
              <a:rPr lang="ru-RU" dirty="0"/>
              <a:t>, </a:t>
            </a:r>
            <a:r>
              <a:rPr lang="ru-RU" dirty="0" err="1"/>
              <a:t>js</a:t>
            </a:r>
            <a:r>
              <a:rPr lang="ru-RU" dirty="0"/>
              <a:t>, файлы изображений. А в сам этот проект добавим дополнительный класс </a:t>
            </a:r>
            <a:r>
              <a:rPr lang="ru-RU" b="1" dirty="0" err="1"/>
              <a:t>BaseUrl_Android</a:t>
            </a:r>
            <a:r>
              <a:rPr lang="ru-RU" dirty="0"/>
              <a:t>:</a:t>
            </a:r>
          </a:p>
          <a:p>
            <a:r>
              <a:rPr lang="ru-RU" dirty="0"/>
              <a:t/>
            </a:r>
            <a:br>
              <a:rPr lang="ru-RU" dirty="0"/>
            </a:br>
            <a:endParaRPr lang="ru-RU" dirty="0"/>
          </a:p>
        </p:txBody>
      </p:sp>
      <p:pic>
        <p:nvPicPr>
          <p:cNvPr id="2" name="Рисунок 1"/>
          <p:cNvPicPr>
            <a:picLocks noChangeAspect="1"/>
          </p:cNvPicPr>
          <p:nvPr/>
        </p:nvPicPr>
        <p:blipFill>
          <a:blip r:embed="rId3"/>
          <a:stretch>
            <a:fillRect/>
          </a:stretch>
        </p:blipFill>
        <p:spPr>
          <a:xfrm>
            <a:off x="625736" y="2334465"/>
            <a:ext cx="7134056" cy="3861940"/>
          </a:xfrm>
          <a:prstGeom prst="rect">
            <a:avLst/>
          </a:prstGeom>
        </p:spPr>
      </p:pic>
    </p:spTree>
    <p:extLst>
      <p:ext uri="{BB962C8B-B14F-4D97-AF65-F5344CB8AC3E}">
        <p14:creationId xmlns:p14="http://schemas.microsoft.com/office/powerpoint/2010/main" val="41912685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a:t>Android</a:t>
            </a:r>
          </a:p>
        </p:txBody>
      </p:sp>
      <p:sp>
        <p:nvSpPr>
          <p:cNvPr id="7" name="Прямоугольник 6"/>
          <p:cNvSpPr/>
          <p:nvPr/>
        </p:nvSpPr>
        <p:spPr>
          <a:xfrm>
            <a:off x="625736" y="1492357"/>
            <a:ext cx="10971007" cy="400110"/>
          </a:xfrm>
          <a:prstGeom prst="rect">
            <a:avLst/>
          </a:prstGeom>
        </p:spPr>
        <p:txBody>
          <a:bodyPr wrap="square">
            <a:spAutoFit/>
          </a:bodyPr>
          <a:lstStyle/>
          <a:p>
            <a:r>
              <a:rPr lang="ru-RU" sz="2000" dirty="0"/>
              <a:t>То есть здесь мы реализуем интерфейс </a:t>
            </a:r>
            <a:r>
              <a:rPr lang="ru-RU" sz="2000" dirty="0" err="1"/>
              <a:t>IBaseUrl</a:t>
            </a:r>
            <a:r>
              <a:rPr lang="ru-RU" sz="2000" dirty="0"/>
              <a:t> и возвращаем путь к папке с файлами</a:t>
            </a:r>
            <a:r>
              <a:rPr lang="ru-RU" sz="2000" dirty="0" smtClean="0"/>
              <a:t>.</a:t>
            </a:r>
            <a:endParaRPr lang="ru-RU" sz="2000" dirty="0"/>
          </a:p>
        </p:txBody>
      </p:sp>
      <p:pic>
        <p:nvPicPr>
          <p:cNvPr id="6" name="Рисунок 5"/>
          <p:cNvPicPr>
            <a:picLocks noChangeAspect="1"/>
          </p:cNvPicPr>
          <p:nvPr/>
        </p:nvPicPr>
        <p:blipFill>
          <a:blip r:embed="rId3"/>
          <a:stretch>
            <a:fillRect/>
          </a:stretch>
        </p:blipFill>
        <p:spPr>
          <a:xfrm>
            <a:off x="761887" y="2027856"/>
            <a:ext cx="3476625" cy="4117705"/>
          </a:xfrm>
          <a:prstGeom prst="rect">
            <a:avLst/>
          </a:prstGeom>
        </p:spPr>
      </p:pic>
      <p:sp>
        <p:nvSpPr>
          <p:cNvPr id="8" name="Прямоугольник 7"/>
          <p:cNvSpPr/>
          <p:nvPr/>
        </p:nvSpPr>
        <p:spPr>
          <a:xfrm>
            <a:off x="4564827" y="2024605"/>
            <a:ext cx="3471134" cy="2062103"/>
          </a:xfrm>
          <a:prstGeom prst="rect">
            <a:avLst/>
          </a:prstGeom>
        </p:spPr>
        <p:txBody>
          <a:bodyPr wrap="square">
            <a:spAutoFit/>
          </a:bodyPr>
          <a:lstStyle/>
          <a:p>
            <a:r>
              <a:rPr lang="ru-RU" sz="1600" b="1" dirty="0" smtClean="0">
                <a:solidFill>
                  <a:srgbClr val="000000"/>
                </a:solidFill>
                <a:latin typeface="-apple-system"/>
              </a:rPr>
              <a:t>Теперь вне зависимости от типа устройства главный проект будет получать корректный путь и должным образом устанавливать источник ресурса для </a:t>
            </a:r>
            <a:r>
              <a:rPr lang="ru-RU" sz="1600" b="1" dirty="0" err="1" smtClean="0">
                <a:solidFill>
                  <a:srgbClr val="000000"/>
                </a:solidFill>
                <a:latin typeface="-apple-system"/>
              </a:rPr>
              <a:t>WebView</a:t>
            </a:r>
            <a:r>
              <a:rPr lang="ru-RU" sz="1600" b="1" dirty="0" smtClean="0">
                <a:solidFill>
                  <a:srgbClr val="000000"/>
                </a:solidFill>
                <a:latin typeface="-apple-system"/>
              </a:rPr>
              <a:t>:</a:t>
            </a:r>
          </a:p>
          <a:p>
            <a:r>
              <a:rPr lang="ru-RU" sz="1600" b="1" dirty="0" smtClean="0"/>
              <a:t/>
            </a:r>
            <a:br>
              <a:rPr lang="ru-RU" sz="1600" b="1" dirty="0" smtClean="0"/>
            </a:br>
            <a:endParaRPr lang="ru-RU" sz="1600" b="1" dirty="0"/>
          </a:p>
        </p:txBody>
      </p:sp>
      <p:pic>
        <p:nvPicPr>
          <p:cNvPr id="9" name="Рисунок 8"/>
          <p:cNvPicPr>
            <a:picLocks noChangeAspect="1"/>
          </p:cNvPicPr>
          <p:nvPr/>
        </p:nvPicPr>
        <p:blipFill>
          <a:blip r:embed="rId4"/>
          <a:stretch>
            <a:fillRect/>
          </a:stretch>
        </p:blipFill>
        <p:spPr>
          <a:xfrm>
            <a:off x="8362276" y="2024605"/>
            <a:ext cx="2416886" cy="4296686"/>
          </a:xfrm>
          <a:prstGeom prst="rect">
            <a:avLst/>
          </a:prstGeom>
        </p:spPr>
      </p:pic>
    </p:spTree>
    <p:extLst>
      <p:ext uri="{BB962C8B-B14F-4D97-AF65-F5344CB8AC3E}">
        <p14:creationId xmlns:p14="http://schemas.microsoft.com/office/powerpoint/2010/main" val="18402836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smtClean="0"/>
              <a:t>О всплывающих окнах</a:t>
            </a:r>
            <a:endParaRPr lang="ru-RU" sz="4000" dirty="0"/>
          </a:p>
        </p:txBody>
      </p:sp>
      <p:sp>
        <p:nvSpPr>
          <p:cNvPr id="7" name="Прямоугольник 6"/>
          <p:cNvSpPr/>
          <p:nvPr/>
        </p:nvSpPr>
        <p:spPr>
          <a:xfrm>
            <a:off x="625737" y="1492357"/>
            <a:ext cx="5979458" cy="4939814"/>
          </a:xfrm>
          <a:prstGeom prst="rect">
            <a:avLst/>
          </a:prstGeom>
        </p:spPr>
        <p:txBody>
          <a:bodyPr wrap="square">
            <a:spAutoFit/>
          </a:bodyPr>
          <a:lstStyle/>
          <a:p>
            <a:r>
              <a:rPr lang="ru-RU" sz="2100" dirty="0"/>
              <a:t>В </a:t>
            </a:r>
            <a:r>
              <a:rPr lang="ru-RU" sz="2100" dirty="0" err="1"/>
              <a:t>Xamarin</a:t>
            </a:r>
            <a:r>
              <a:rPr lang="ru-RU" sz="2100" dirty="0"/>
              <a:t> </a:t>
            </a:r>
            <a:r>
              <a:rPr lang="ru-RU" sz="2100" dirty="0" err="1"/>
              <a:t>Forms</a:t>
            </a:r>
            <a:r>
              <a:rPr lang="ru-RU" sz="2100" dirty="0"/>
              <a:t> для создания всплывающих окон используются специальные методы, которые определены у объекта </a:t>
            </a:r>
            <a:r>
              <a:rPr lang="ru-RU" sz="2100" dirty="0" err="1"/>
              <a:t>Page</a:t>
            </a:r>
            <a:r>
              <a:rPr lang="ru-RU" sz="2100" dirty="0"/>
              <a:t>, а поэтому есть у любой страницы</a:t>
            </a:r>
            <a:r>
              <a:rPr lang="ru-RU" sz="2100" dirty="0" smtClean="0"/>
              <a:t>:</a:t>
            </a:r>
          </a:p>
          <a:p>
            <a:endParaRPr lang="ru-RU" sz="2100" dirty="0"/>
          </a:p>
          <a:p>
            <a:r>
              <a:rPr lang="en-US" sz="2100" b="1" i="1" dirty="0"/>
              <a:t>Task </a:t>
            </a:r>
            <a:r>
              <a:rPr lang="en-US" sz="2100" b="1" i="1" dirty="0" err="1"/>
              <a:t>DisplayAlert</a:t>
            </a:r>
            <a:r>
              <a:rPr lang="en-US" sz="2100" b="1" i="1" dirty="0"/>
              <a:t> (string title, string message, string cancel) </a:t>
            </a:r>
          </a:p>
          <a:p>
            <a:r>
              <a:rPr lang="en-US" sz="2100" b="1" i="1" dirty="0"/>
              <a:t>Task&lt;bool&gt; </a:t>
            </a:r>
            <a:r>
              <a:rPr lang="en-US" sz="2100" b="1" i="1" dirty="0" err="1"/>
              <a:t>DisplayAlert</a:t>
            </a:r>
            <a:r>
              <a:rPr lang="en-US" sz="2100" b="1" i="1" dirty="0"/>
              <a:t> (string title, string message, string accept, string cancel) </a:t>
            </a:r>
          </a:p>
          <a:p>
            <a:r>
              <a:rPr lang="en-US" sz="2100" b="1" i="1" dirty="0"/>
              <a:t>Task&lt;string&gt; </a:t>
            </a:r>
            <a:r>
              <a:rPr lang="en-US" sz="2100" b="1" i="1" dirty="0" err="1"/>
              <a:t>DisplayActionSheet</a:t>
            </a:r>
            <a:r>
              <a:rPr lang="en-US" sz="2100" b="1" i="1" dirty="0"/>
              <a:t> (string title, string cancel, </a:t>
            </a:r>
          </a:p>
          <a:p>
            <a:r>
              <a:rPr lang="en-US" sz="2100" b="1" i="1" dirty="0"/>
              <a:t>                            string destruction, </a:t>
            </a:r>
            <a:r>
              <a:rPr lang="en-US" sz="2100" b="1" i="1" dirty="0" err="1"/>
              <a:t>params</a:t>
            </a:r>
            <a:r>
              <a:rPr lang="en-US" sz="2100" b="1" i="1" dirty="0"/>
              <a:t> string[] buttons)</a:t>
            </a:r>
            <a:endParaRPr lang="ru-RU" sz="2100" b="1" i="1" dirty="0"/>
          </a:p>
          <a:p>
            <a:r>
              <a:rPr lang="ru-RU" sz="2100" dirty="0"/>
              <a:t/>
            </a:r>
            <a:br>
              <a:rPr lang="ru-RU" sz="2100" dirty="0"/>
            </a:br>
            <a:endParaRPr lang="ru-RU" sz="2100" dirty="0"/>
          </a:p>
        </p:txBody>
      </p:sp>
      <p:pic>
        <p:nvPicPr>
          <p:cNvPr id="5" name="Рисунок 4"/>
          <p:cNvPicPr>
            <a:picLocks noChangeAspect="1"/>
          </p:cNvPicPr>
          <p:nvPr/>
        </p:nvPicPr>
        <p:blipFill>
          <a:blip r:embed="rId3"/>
          <a:stretch>
            <a:fillRect/>
          </a:stretch>
        </p:blipFill>
        <p:spPr>
          <a:xfrm>
            <a:off x="6887462" y="1492357"/>
            <a:ext cx="4569431" cy="3827796"/>
          </a:xfrm>
          <a:prstGeom prst="rect">
            <a:avLst/>
          </a:prstGeom>
        </p:spPr>
      </p:pic>
    </p:spTree>
    <p:extLst>
      <p:ext uri="{BB962C8B-B14F-4D97-AF65-F5344CB8AC3E}">
        <p14:creationId xmlns:p14="http://schemas.microsoft.com/office/powerpoint/2010/main" val="33091714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smtClean="0"/>
              <a:t>О всплывающих окнах</a:t>
            </a:r>
            <a:endParaRPr lang="ru-RU" sz="4000" dirty="0"/>
          </a:p>
        </p:txBody>
      </p:sp>
      <p:sp>
        <p:nvSpPr>
          <p:cNvPr id="7" name="Прямоугольник 6"/>
          <p:cNvSpPr/>
          <p:nvPr/>
        </p:nvSpPr>
        <p:spPr>
          <a:xfrm>
            <a:off x="625736" y="1492357"/>
            <a:ext cx="10971007" cy="5539978"/>
          </a:xfrm>
          <a:prstGeom prst="rect">
            <a:avLst/>
          </a:prstGeom>
        </p:spPr>
        <p:txBody>
          <a:bodyPr wrap="square">
            <a:spAutoFit/>
          </a:bodyPr>
          <a:lstStyle/>
          <a:p>
            <a:r>
              <a:rPr lang="en-US" sz="1600" dirty="0"/>
              <a:t>class </a:t>
            </a:r>
            <a:r>
              <a:rPr lang="en-US" sz="1600" dirty="0" err="1"/>
              <a:t>MainPage</a:t>
            </a:r>
            <a:r>
              <a:rPr lang="en-US" sz="1600" dirty="0"/>
              <a:t> : </a:t>
            </a:r>
            <a:r>
              <a:rPr lang="en-US" sz="1600" dirty="0" err="1"/>
              <a:t>ContentPage</a:t>
            </a:r>
            <a:endParaRPr lang="en-US" sz="1600" dirty="0"/>
          </a:p>
          <a:p>
            <a:r>
              <a:rPr lang="en-US" sz="1600" dirty="0"/>
              <a:t>{</a:t>
            </a:r>
          </a:p>
          <a:p>
            <a:r>
              <a:rPr lang="en-US" sz="1600" dirty="0"/>
              <a:t>    public </a:t>
            </a:r>
            <a:r>
              <a:rPr lang="en-US" sz="1600" dirty="0" err="1"/>
              <a:t>MainPage</a:t>
            </a:r>
            <a:r>
              <a:rPr lang="en-US" sz="1600" dirty="0"/>
              <a:t>()</a:t>
            </a:r>
          </a:p>
          <a:p>
            <a:r>
              <a:rPr lang="en-US" sz="1600" dirty="0"/>
              <a:t>    {</a:t>
            </a:r>
          </a:p>
          <a:p>
            <a:r>
              <a:rPr lang="en-US" sz="1600" dirty="0"/>
              <a:t>        Button </a:t>
            </a:r>
            <a:r>
              <a:rPr lang="en-US" sz="1600" dirty="0" err="1"/>
              <a:t>alertButton</a:t>
            </a:r>
            <a:r>
              <a:rPr lang="en-US" sz="1600" dirty="0"/>
              <a:t> = new Button</a:t>
            </a:r>
          </a:p>
          <a:p>
            <a:r>
              <a:rPr lang="en-US" sz="1600" dirty="0"/>
              <a:t>        {</a:t>
            </a:r>
          </a:p>
          <a:p>
            <a:r>
              <a:rPr lang="en-US" sz="1600" dirty="0"/>
              <a:t>            Text = "Alert",</a:t>
            </a:r>
          </a:p>
          <a:p>
            <a:r>
              <a:rPr lang="en-US" sz="1600" dirty="0"/>
              <a:t>            </a:t>
            </a:r>
            <a:r>
              <a:rPr lang="en-US" sz="1600" dirty="0" err="1"/>
              <a:t>VerticalOptions</a:t>
            </a:r>
            <a:r>
              <a:rPr lang="en-US" sz="1600" dirty="0"/>
              <a:t> = </a:t>
            </a:r>
            <a:r>
              <a:rPr lang="en-US" sz="1600" dirty="0" err="1"/>
              <a:t>LayoutOptions.Start</a:t>
            </a:r>
            <a:r>
              <a:rPr lang="en-US" sz="1600" dirty="0"/>
              <a:t>,</a:t>
            </a:r>
          </a:p>
          <a:p>
            <a:r>
              <a:rPr lang="en-US" sz="1600" dirty="0"/>
              <a:t>            </a:t>
            </a:r>
            <a:r>
              <a:rPr lang="en-US" sz="1600" dirty="0" err="1"/>
              <a:t>HorizontalOptions</a:t>
            </a:r>
            <a:r>
              <a:rPr lang="en-US" sz="1600" dirty="0"/>
              <a:t> = </a:t>
            </a:r>
            <a:r>
              <a:rPr lang="en-US" sz="1600" dirty="0" err="1"/>
              <a:t>LayoutOptions.Center</a:t>
            </a:r>
            <a:endParaRPr lang="en-US" sz="1600" dirty="0"/>
          </a:p>
          <a:p>
            <a:r>
              <a:rPr lang="en-US" sz="1600" dirty="0"/>
              <a:t>        };</a:t>
            </a:r>
          </a:p>
          <a:p>
            <a:r>
              <a:rPr lang="en-US" sz="1600" dirty="0"/>
              <a:t>        </a:t>
            </a:r>
            <a:r>
              <a:rPr lang="en-US" sz="1600" dirty="0" err="1"/>
              <a:t>alertButton.Clicked</a:t>
            </a:r>
            <a:r>
              <a:rPr lang="en-US" sz="1600" dirty="0"/>
              <a:t> += </a:t>
            </a:r>
            <a:r>
              <a:rPr lang="en-US" sz="1600" dirty="0" err="1"/>
              <a:t>AlertButton_Clicked</a:t>
            </a:r>
            <a:r>
              <a:rPr lang="en-US" sz="1600" dirty="0"/>
              <a:t>;</a:t>
            </a:r>
          </a:p>
          <a:p>
            <a:r>
              <a:rPr lang="en-US" sz="1600" dirty="0"/>
              <a:t>         </a:t>
            </a:r>
          </a:p>
          <a:p>
            <a:r>
              <a:rPr lang="en-US" sz="1600" dirty="0"/>
              <a:t>        Content = </a:t>
            </a:r>
            <a:r>
              <a:rPr lang="en-US" sz="1600" dirty="0" err="1"/>
              <a:t>alertButton</a:t>
            </a:r>
            <a:r>
              <a:rPr lang="en-US" sz="1600" dirty="0"/>
              <a:t>;</a:t>
            </a:r>
          </a:p>
          <a:p>
            <a:r>
              <a:rPr lang="en-US" sz="1600" dirty="0"/>
              <a:t>    }</a:t>
            </a:r>
          </a:p>
          <a:p>
            <a:r>
              <a:rPr lang="en-US" sz="1600" dirty="0"/>
              <a:t> </a:t>
            </a:r>
          </a:p>
          <a:p>
            <a:r>
              <a:rPr lang="en-US" sz="1600" dirty="0"/>
              <a:t>    private void </a:t>
            </a:r>
            <a:r>
              <a:rPr lang="en-US" sz="1600" dirty="0" err="1"/>
              <a:t>AlertButton_Clicked</a:t>
            </a:r>
            <a:r>
              <a:rPr lang="en-US" sz="1600" dirty="0"/>
              <a:t>(object sender, </a:t>
            </a:r>
            <a:r>
              <a:rPr lang="en-US" sz="1600" dirty="0" err="1"/>
              <a:t>EventArgs</a:t>
            </a:r>
            <a:r>
              <a:rPr lang="en-US" sz="1600" dirty="0"/>
              <a:t> e)</a:t>
            </a:r>
          </a:p>
          <a:p>
            <a:r>
              <a:rPr lang="en-US" sz="1600" dirty="0"/>
              <a:t>    {</a:t>
            </a:r>
          </a:p>
          <a:p>
            <a:r>
              <a:rPr lang="en-US" sz="1600" dirty="0"/>
              <a:t>        </a:t>
            </a:r>
            <a:r>
              <a:rPr lang="en-US" sz="1600" dirty="0" err="1"/>
              <a:t>DisplayAlert</a:t>
            </a:r>
            <a:r>
              <a:rPr lang="en-US" sz="1600" dirty="0"/>
              <a:t>("</a:t>
            </a:r>
            <a:r>
              <a:rPr lang="ru-RU" sz="1600" dirty="0"/>
              <a:t>Уведомление", "Пришло новое сообщение", "О</a:t>
            </a:r>
            <a:r>
              <a:rPr lang="en-US" sz="1600" dirty="0"/>
              <a:t>K");</a:t>
            </a:r>
          </a:p>
          <a:p>
            <a:r>
              <a:rPr lang="en-US" sz="1600" dirty="0"/>
              <a:t>    }</a:t>
            </a:r>
          </a:p>
          <a:p>
            <a:r>
              <a:rPr lang="en-US" sz="1600" dirty="0" smtClean="0"/>
              <a:t>}</a:t>
            </a:r>
            <a:r>
              <a:rPr lang="ru-RU" sz="1600" dirty="0" smtClean="0"/>
              <a:t> </a:t>
            </a:r>
            <a:r>
              <a:rPr lang="en-US" sz="1600" dirty="0" smtClean="0"/>
              <a:t>//</a:t>
            </a:r>
            <a:r>
              <a:rPr lang="ru-RU" sz="1600" dirty="0"/>
              <a:t>Первый параметр передает заголовок окна, второй - текст окна, третий - надпись на кнопки отмены.</a:t>
            </a:r>
          </a:p>
          <a:p>
            <a:r>
              <a:rPr lang="ru-RU" sz="1600" dirty="0"/>
              <a:t/>
            </a:r>
            <a:br>
              <a:rPr lang="ru-RU" sz="1600" dirty="0"/>
            </a:br>
            <a:endParaRPr lang="ru-RU" sz="1600" dirty="0"/>
          </a:p>
        </p:txBody>
      </p:sp>
    </p:spTree>
    <p:extLst>
      <p:ext uri="{BB962C8B-B14F-4D97-AF65-F5344CB8AC3E}">
        <p14:creationId xmlns:p14="http://schemas.microsoft.com/office/powerpoint/2010/main" val="12622222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a:t>Stepper</a:t>
            </a:r>
            <a:endParaRPr lang="en-US" dirty="0"/>
          </a:p>
        </p:txBody>
      </p:sp>
      <p:sp>
        <p:nvSpPr>
          <p:cNvPr id="2" name="Текст 1"/>
          <p:cNvSpPr>
            <a:spLocks noGrp="1"/>
          </p:cNvSpPr>
          <p:nvPr>
            <p:ph type="body" idx="1"/>
          </p:nvPr>
        </p:nvSpPr>
        <p:spPr>
          <a:xfrm>
            <a:off x="960000" y="5220377"/>
            <a:ext cx="10272000" cy="967016"/>
          </a:xfrm>
        </p:spPr>
        <p:txBody>
          <a:bodyPr/>
          <a:lstStyle/>
          <a:p>
            <a:pPr marL="203195" indent="0">
              <a:buNone/>
            </a:pPr>
            <a:r>
              <a:rPr lang="ru-RU" sz="1600" dirty="0" smtClean="0"/>
              <a:t>Создается </a:t>
            </a:r>
            <a:r>
              <a:rPr lang="ru-RU" sz="1600" dirty="0"/>
              <a:t>класс </a:t>
            </a:r>
            <a:r>
              <a:rPr lang="ru-RU" sz="1600" dirty="0" err="1"/>
              <a:t>MainPage</a:t>
            </a:r>
            <a:r>
              <a:rPr lang="ru-RU" sz="1600" dirty="0"/>
              <a:t>, который наследует от </a:t>
            </a:r>
            <a:r>
              <a:rPr lang="ru-RU" sz="1600" dirty="0" err="1"/>
              <a:t>ContentPage</a:t>
            </a:r>
            <a:r>
              <a:rPr lang="ru-RU" sz="1600" dirty="0"/>
              <a:t> и представляет собой основную страницу приложения. Внутри класса инициализируется элемент </a:t>
            </a:r>
            <a:r>
              <a:rPr lang="ru-RU" sz="1600" dirty="0" err="1"/>
              <a:t>Label</a:t>
            </a:r>
            <a:r>
              <a:rPr lang="ru-RU" sz="1600" dirty="0"/>
              <a:t>, который будет использоваться для отображения заголовка "</a:t>
            </a:r>
            <a:r>
              <a:rPr lang="ru-RU" sz="1600" dirty="0" err="1"/>
              <a:t>Stepper</a:t>
            </a:r>
            <a:r>
              <a:rPr lang="ru-RU" sz="1600" dirty="0"/>
              <a:t>". Заголовок настраивается с большим размером шрифта и центральным выравниванием по горизонтали.</a:t>
            </a:r>
          </a:p>
          <a:p>
            <a:endParaRPr lang="ru-RU" sz="1600" dirty="0"/>
          </a:p>
          <a:p>
            <a:endParaRPr lang="ru-RU" sz="1600" dirty="0"/>
          </a:p>
        </p:txBody>
      </p:sp>
      <p:pic>
        <p:nvPicPr>
          <p:cNvPr id="3" name="Рисунок 2"/>
          <p:cNvPicPr>
            <a:picLocks noChangeAspect="1"/>
          </p:cNvPicPr>
          <p:nvPr/>
        </p:nvPicPr>
        <p:blipFill>
          <a:blip r:embed="rId3"/>
          <a:stretch>
            <a:fillRect/>
          </a:stretch>
        </p:blipFill>
        <p:spPr>
          <a:xfrm>
            <a:off x="960000" y="1525389"/>
            <a:ext cx="7291115" cy="3694988"/>
          </a:xfrm>
          <a:prstGeom prst="rect">
            <a:avLst/>
          </a:prstGeom>
        </p:spPr>
      </p:pic>
    </p:spTree>
    <p:extLst>
      <p:ext uri="{BB962C8B-B14F-4D97-AF65-F5344CB8AC3E}">
        <p14:creationId xmlns:p14="http://schemas.microsoft.com/office/powerpoint/2010/main" val="38005845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smtClean="0"/>
              <a:t>О всплывающих окнах</a:t>
            </a:r>
            <a:endParaRPr lang="ru-RU" sz="4000" dirty="0"/>
          </a:p>
        </p:txBody>
      </p:sp>
      <p:sp>
        <p:nvSpPr>
          <p:cNvPr id="7" name="Прямоугольник 6"/>
          <p:cNvSpPr/>
          <p:nvPr/>
        </p:nvSpPr>
        <p:spPr>
          <a:xfrm>
            <a:off x="625737" y="1492357"/>
            <a:ext cx="5656730" cy="4801314"/>
          </a:xfrm>
          <a:prstGeom prst="rect">
            <a:avLst/>
          </a:prstGeom>
        </p:spPr>
        <p:txBody>
          <a:bodyPr wrap="square">
            <a:spAutoFit/>
          </a:bodyPr>
          <a:lstStyle/>
          <a:p>
            <a:r>
              <a:rPr lang="en-US" dirty="0" smtClean="0"/>
              <a:t>	</a:t>
            </a:r>
            <a:r>
              <a:rPr lang="ru-RU" b="1" dirty="0" smtClean="0"/>
              <a:t>Эта </a:t>
            </a:r>
            <a:r>
              <a:rPr lang="ru-RU" b="1" dirty="0"/>
              <a:t>версия метода просто выводит некоторое диагностическое сообщение. Но если нам необходимо, чтобы всплывающее окно предоставляло пользователю некоторый выбор, который надо обработать, то можно использовать вторую версию. Для этого изменим обработчик кнопки:</a:t>
            </a:r>
          </a:p>
          <a:p>
            <a:endParaRPr lang="ru-RU" dirty="0"/>
          </a:p>
          <a:p>
            <a:r>
              <a:rPr lang="ru-RU" dirty="0" err="1"/>
              <a:t>private</a:t>
            </a:r>
            <a:r>
              <a:rPr lang="ru-RU" dirty="0"/>
              <a:t> </a:t>
            </a:r>
            <a:r>
              <a:rPr lang="ru-RU" dirty="0" err="1"/>
              <a:t>async</a:t>
            </a:r>
            <a:r>
              <a:rPr lang="ru-RU" dirty="0"/>
              <a:t> </a:t>
            </a:r>
            <a:r>
              <a:rPr lang="ru-RU" dirty="0" err="1"/>
              <a:t>void</a:t>
            </a:r>
            <a:r>
              <a:rPr lang="ru-RU" dirty="0"/>
              <a:t> </a:t>
            </a:r>
            <a:r>
              <a:rPr lang="ru-RU" dirty="0" err="1"/>
              <a:t>AlertButton_Clicked</a:t>
            </a:r>
            <a:r>
              <a:rPr lang="ru-RU" dirty="0"/>
              <a:t>(</a:t>
            </a:r>
            <a:r>
              <a:rPr lang="ru-RU" dirty="0" err="1"/>
              <a:t>object</a:t>
            </a:r>
            <a:r>
              <a:rPr lang="ru-RU" dirty="0"/>
              <a:t> </a:t>
            </a:r>
            <a:r>
              <a:rPr lang="ru-RU" dirty="0" err="1"/>
              <a:t>sender</a:t>
            </a:r>
            <a:r>
              <a:rPr lang="ru-RU" dirty="0"/>
              <a:t>, </a:t>
            </a:r>
            <a:r>
              <a:rPr lang="ru-RU" dirty="0" err="1"/>
              <a:t>EventArgs</a:t>
            </a:r>
            <a:r>
              <a:rPr lang="ru-RU" dirty="0"/>
              <a:t> e)</a:t>
            </a:r>
          </a:p>
          <a:p>
            <a:r>
              <a:rPr lang="ru-RU" dirty="0"/>
              <a:t>{</a:t>
            </a:r>
          </a:p>
          <a:p>
            <a:r>
              <a:rPr lang="ru-RU" dirty="0"/>
              <a:t>    </a:t>
            </a:r>
            <a:r>
              <a:rPr lang="ru-RU" dirty="0" err="1"/>
              <a:t>bool</a:t>
            </a:r>
            <a:r>
              <a:rPr lang="ru-RU" dirty="0"/>
              <a:t> </a:t>
            </a:r>
            <a:r>
              <a:rPr lang="ru-RU" dirty="0" err="1"/>
              <a:t>result</a:t>
            </a:r>
            <a:r>
              <a:rPr lang="ru-RU" dirty="0"/>
              <a:t> = </a:t>
            </a:r>
            <a:r>
              <a:rPr lang="ru-RU" dirty="0" err="1"/>
              <a:t>await</a:t>
            </a:r>
            <a:r>
              <a:rPr lang="ru-RU" dirty="0"/>
              <a:t> </a:t>
            </a:r>
            <a:r>
              <a:rPr lang="ru-RU" dirty="0" err="1"/>
              <a:t>DisplayAlert</a:t>
            </a:r>
            <a:r>
              <a:rPr lang="ru-RU" dirty="0"/>
              <a:t>("Подтвердить действие", "Вы хотите удалить элемент?", "Да", "Нет");</a:t>
            </a:r>
          </a:p>
          <a:p>
            <a:r>
              <a:rPr lang="ru-RU" dirty="0"/>
              <a:t>    </a:t>
            </a:r>
            <a:r>
              <a:rPr lang="ru-RU" dirty="0" err="1"/>
              <a:t>await</a:t>
            </a:r>
            <a:r>
              <a:rPr lang="ru-RU" dirty="0"/>
              <a:t> </a:t>
            </a:r>
            <a:r>
              <a:rPr lang="ru-RU" dirty="0" err="1"/>
              <a:t>DisplayAlert</a:t>
            </a:r>
            <a:r>
              <a:rPr lang="ru-RU" dirty="0"/>
              <a:t>("Уведомление", "Вы выбрали: "+ (</a:t>
            </a:r>
            <a:r>
              <a:rPr lang="ru-RU" dirty="0" err="1"/>
              <a:t>result</a:t>
            </a:r>
            <a:r>
              <a:rPr lang="ru-RU" dirty="0"/>
              <a:t> ? "Удалить" : "Отменить"), "OK");</a:t>
            </a:r>
          </a:p>
          <a:p>
            <a:r>
              <a:rPr lang="ru-RU" dirty="0"/>
              <a:t>}</a:t>
            </a:r>
          </a:p>
        </p:txBody>
      </p:sp>
      <p:pic>
        <p:nvPicPr>
          <p:cNvPr id="4" name="Рисунок 3"/>
          <p:cNvPicPr>
            <a:picLocks noChangeAspect="1"/>
          </p:cNvPicPr>
          <p:nvPr/>
        </p:nvPicPr>
        <p:blipFill>
          <a:blip r:embed="rId3"/>
          <a:stretch>
            <a:fillRect/>
          </a:stretch>
        </p:blipFill>
        <p:spPr>
          <a:xfrm>
            <a:off x="6282467" y="1492357"/>
            <a:ext cx="5267325" cy="4391025"/>
          </a:xfrm>
          <a:prstGeom prst="rect">
            <a:avLst/>
          </a:prstGeom>
        </p:spPr>
      </p:pic>
    </p:spTree>
    <p:extLst>
      <p:ext uri="{BB962C8B-B14F-4D97-AF65-F5344CB8AC3E}">
        <p14:creationId xmlns:p14="http://schemas.microsoft.com/office/powerpoint/2010/main" val="27456852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dirty="0" err="1"/>
              <a:t>BoxView</a:t>
            </a:r>
            <a:r>
              <a:rPr lang="en-US" b="0" dirty="0"/>
              <a:t> </a:t>
            </a:r>
            <a:endParaRPr lang="ru-RU" sz="4000" dirty="0"/>
          </a:p>
        </p:txBody>
      </p:sp>
      <p:sp>
        <p:nvSpPr>
          <p:cNvPr id="7" name="Прямоугольник 6"/>
          <p:cNvSpPr/>
          <p:nvPr/>
        </p:nvSpPr>
        <p:spPr>
          <a:xfrm>
            <a:off x="625737" y="1492357"/>
            <a:ext cx="10965628" cy="4893647"/>
          </a:xfrm>
          <a:prstGeom prst="rect">
            <a:avLst/>
          </a:prstGeom>
        </p:spPr>
        <p:txBody>
          <a:bodyPr wrap="square">
            <a:spAutoFit/>
          </a:bodyPr>
          <a:lstStyle/>
          <a:p>
            <a:r>
              <a:rPr lang="ru-RU" sz="2400" b="1" dirty="0" err="1"/>
              <a:t>BoxView</a:t>
            </a:r>
            <a:r>
              <a:rPr lang="ru-RU" sz="2400" dirty="0"/>
              <a:t> представляет прямоугольник. Чаще всего </a:t>
            </a:r>
            <a:r>
              <a:rPr lang="ru-RU" sz="2400" dirty="0" err="1"/>
              <a:t>BoxView</a:t>
            </a:r>
            <a:r>
              <a:rPr lang="ru-RU" sz="2400" dirty="0"/>
              <a:t> используется для создания окрашенных областей, либо в качестве декоративного примитивного графического оформления к другим элементам.</a:t>
            </a:r>
          </a:p>
          <a:p>
            <a:r>
              <a:rPr lang="ru-RU" sz="2400" dirty="0" smtClean="0"/>
              <a:t>	Основные </a:t>
            </a:r>
            <a:r>
              <a:rPr lang="ru-RU" sz="2400" dirty="0"/>
              <a:t>свойства класса </a:t>
            </a:r>
            <a:r>
              <a:rPr lang="ru-RU" sz="2400" dirty="0" err="1"/>
              <a:t>BoxView</a:t>
            </a:r>
            <a:r>
              <a:rPr lang="ru-RU" sz="2400" dirty="0"/>
              <a:t>:</a:t>
            </a:r>
          </a:p>
          <a:p>
            <a:r>
              <a:rPr lang="ru-RU" sz="2400" b="1" dirty="0" err="1"/>
              <a:t>Color</a:t>
            </a:r>
            <a:r>
              <a:rPr lang="ru-RU" sz="2400" dirty="0"/>
              <a:t>: представляет цвет элемента в виде структуры </a:t>
            </a:r>
            <a:r>
              <a:rPr lang="ru-RU" sz="2400" dirty="0" err="1"/>
              <a:t>Color</a:t>
            </a:r>
            <a:r>
              <a:rPr lang="ru-RU" sz="2400" dirty="0"/>
              <a:t>.</a:t>
            </a:r>
          </a:p>
          <a:p>
            <a:r>
              <a:rPr lang="ru-RU" sz="2400" b="1" dirty="0" err="1"/>
              <a:t>CornerRadius</a:t>
            </a:r>
            <a:r>
              <a:rPr lang="ru-RU" sz="2400" dirty="0"/>
              <a:t>: представляет радиус границы </a:t>
            </a:r>
            <a:r>
              <a:rPr lang="ru-RU" sz="2400" dirty="0" err="1"/>
              <a:t>BoxView</a:t>
            </a:r>
            <a:r>
              <a:rPr lang="ru-RU" sz="2400" dirty="0"/>
              <a:t> в виде значения типа </a:t>
            </a:r>
            <a:r>
              <a:rPr lang="ru-RU" sz="2400" dirty="0" err="1"/>
              <a:t>float</a:t>
            </a:r>
            <a:r>
              <a:rPr lang="ru-RU" sz="2400" dirty="0"/>
              <a:t>.</a:t>
            </a:r>
          </a:p>
          <a:p>
            <a:r>
              <a:rPr lang="ru-RU" sz="2400" b="1" dirty="0" err="1"/>
              <a:t>WidthRequest</a:t>
            </a:r>
            <a:r>
              <a:rPr lang="ru-RU" sz="2400" dirty="0"/>
              <a:t>: представляет ширину элемента (по умолчанию равна 40 единицам).</a:t>
            </a:r>
          </a:p>
          <a:p>
            <a:r>
              <a:rPr lang="ru-RU" sz="2400" b="1" dirty="0" err="1"/>
              <a:t>HeightRequest</a:t>
            </a:r>
            <a:r>
              <a:rPr lang="ru-RU" sz="2400" dirty="0"/>
              <a:t>: представляет высоту элемента (по умолчанию равна 40 единицам).</a:t>
            </a:r>
          </a:p>
          <a:p>
            <a:r>
              <a:rPr lang="ru-RU" sz="2400" dirty="0"/>
              <a:t/>
            </a:r>
            <a:br>
              <a:rPr lang="ru-RU" sz="2400" dirty="0"/>
            </a:br>
            <a:endParaRPr lang="ru-RU" sz="2400" dirty="0"/>
          </a:p>
        </p:txBody>
      </p:sp>
    </p:spTree>
    <p:extLst>
      <p:ext uri="{BB962C8B-B14F-4D97-AF65-F5344CB8AC3E}">
        <p14:creationId xmlns:p14="http://schemas.microsoft.com/office/powerpoint/2010/main" val="33104817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dirty="0" err="1"/>
              <a:t>BoxView</a:t>
            </a:r>
            <a:r>
              <a:rPr lang="en-US" b="0" dirty="0"/>
              <a:t> </a:t>
            </a:r>
            <a:endParaRPr lang="ru-RU" sz="4000" dirty="0"/>
          </a:p>
        </p:txBody>
      </p:sp>
      <p:sp>
        <p:nvSpPr>
          <p:cNvPr id="7" name="Прямоугольник 6"/>
          <p:cNvSpPr/>
          <p:nvPr/>
        </p:nvSpPr>
        <p:spPr>
          <a:xfrm>
            <a:off x="625737" y="1492357"/>
            <a:ext cx="10965628" cy="4524315"/>
          </a:xfrm>
          <a:prstGeom prst="rect">
            <a:avLst/>
          </a:prstGeom>
        </p:spPr>
        <p:txBody>
          <a:bodyPr wrap="square">
            <a:spAutoFit/>
          </a:bodyPr>
          <a:lstStyle/>
          <a:p>
            <a:r>
              <a:rPr lang="ru-RU" sz="2400" b="1" dirty="0"/>
              <a:t>Создание </a:t>
            </a:r>
            <a:r>
              <a:rPr lang="en-US" sz="2400" b="1" dirty="0" err="1"/>
              <a:t>BoxView</a:t>
            </a:r>
            <a:r>
              <a:rPr lang="en-US" sz="2400" b="1" dirty="0"/>
              <a:t> </a:t>
            </a:r>
            <a:r>
              <a:rPr lang="ru-RU" sz="2400" b="1" dirty="0"/>
              <a:t>в </a:t>
            </a:r>
            <a:r>
              <a:rPr lang="en-US" sz="2400" b="1" dirty="0" err="1"/>
              <a:t>xaml</a:t>
            </a:r>
            <a:r>
              <a:rPr lang="en-US" sz="2400" b="1" dirty="0"/>
              <a:t>:</a:t>
            </a:r>
          </a:p>
          <a:p>
            <a:endParaRPr lang="en-US" sz="2400" b="1" dirty="0"/>
          </a:p>
          <a:p>
            <a:r>
              <a:rPr lang="en-US" sz="2400" b="1" dirty="0"/>
              <a:t>&lt;?xml version="1.0" encoding="utf-8" ?&gt;</a:t>
            </a:r>
          </a:p>
          <a:p>
            <a:r>
              <a:rPr lang="en-US" sz="2400" b="1" dirty="0"/>
              <a:t>&lt;</a:t>
            </a:r>
            <a:r>
              <a:rPr lang="en-US" sz="2400" b="1" dirty="0" err="1"/>
              <a:t>ContentPage</a:t>
            </a:r>
            <a:r>
              <a:rPr lang="en-US" sz="2400" b="1" dirty="0"/>
              <a:t> </a:t>
            </a:r>
            <a:r>
              <a:rPr lang="en-US" sz="2400" b="1" dirty="0" err="1"/>
              <a:t>xmlns</a:t>
            </a:r>
            <a:r>
              <a:rPr lang="en-US" sz="2400" b="1" dirty="0"/>
              <a:t>="http://xamarin.com/schemas/2014/forms"</a:t>
            </a:r>
          </a:p>
          <a:p>
            <a:r>
              <a:rPr lang="en-US" sz="2400" b="1" dirty="0"/>
              <a:t>             </a:t>
            </a:r>
            <a:r>
              <a:rPr lang="en-US" sz="2400" b="1" dirty="0" err="1"/>
              <a:t>xmlns:x</a:t>
            </a:r>
            <a:r>
              <a:rPr lang="en-US" sz="2400" b="1" dirty="0"/>
              <a:t>="http://schemas.microsoft.com/</a:t>
            </a:r>
            <a:r>
              <a:rPr lang="en-US" sz="2400" b="1" dirty="0" err="1"/>
              <a:t>winfx</a:t>
            </a:r>
            <a:r>
              <a:rPr lang="en-US" sz="2400" b="1" dirty="0"/>
              <a:t>/2009/</a:t>
            </a:r>
            <a:r>
              <a:rPr lang="en-US" sz="2400" b="1" dirty="0" err="1"/>
              <a:t>xaml</a:t>
            </a:r>
            <a:r>
              <a:rPr lang="en-US" sz="2400" b="1" dirty="0"/>
              <a:t>"</a:t>
            </a:r>
          </a:p>
          <a:p>
            <a:r>
              <a:rPr lang="en-US" sz="2400" b="1" dirty="0"/>
              <a:t>             x:Class="HelloApp.MainPage"&gt;</a:t>
            </a:r>
          </a:p>
          <a:p>
            <a:r>
              <a:rPr lang="en-US" sz="2400" b="1" dirty="0"/>
              <a:t>    &lt;</a:t>
            </a:r>
            <a:r>
              <a:rPr lang="en-US" sz="2400" b="1" dirty="0" err="1"/>
              <a:t>StackLayout</a:t>
            </a:r>
            <a:r>
              <a:rPr lang="en-US" sz="2400" b="1" dirty="0"/>
              <a:t>&gt;</a:t>
            </a:r>
          </a:p>
          <a:p>
            <a:r>
              <a:rPr lang="en-US" sz="2400" b="1" dirty="0"/>
              <a:t>        &lt;</a:t>
            </a:r>
            <a:r>
              <a:rPr lang="en-US" sz="2400" b="1" dirty="0" err="1"/>
              <a:t>BoxView</a:t>
            </a:r>
            <a:r>
              <a:rPr lang="en-US" sz="2400" b="1" dirty="0"/>
              <a:t> Color="</a:t>
            </a:r>
            <a:r>
              <a:rPr lang="en-US" sz="2400" b="1" dirty="0" err="1"/>
              <a:t>LightBlue</a:t>
            </a:r>
            <a:r>
              <a:rPr lang="en-US" sz="2400" b="1" dirty="0"/>
              <a:t>" </a:t>
            </a:r>
            <a:r>
              <a:rPr lang="en-US" sz="2400" b="1" dirty="0" err="1"/>
              <a:t>WidthRequest</a:t>
            </a:r>
            <a:r>
              <a:rPr lang="en-US" sz="2400" b="1" dirty="0"/>
              <a:t>="150" </a:t>
            </a:r>
            <a:r>
              <a:rPr lang="en-US" sz="2400" b="1" dirty="0" err="1"/>
              <a:t>HeightRequest</a:t>
            </a:r>
            <a:r>
              <a:rPr lang="en-US" sz="2400" b="1" dirty="0"/>
              <a:t>="150" </a:t>
            </a:r>
            <a:r>
              <a:rPr lang="en-US" sz="2400" b="1" dirty="0" err="1"/>
              <a:t>CornerRadius</a:t>
            </a:r>
            <a:r>
              <a:rPr lang="en-US" sz="2400" b="1" dirty="0"/>
              <a:t>="8"</a:t>
            </a:r>
          </a:p>
          <a:p>
            <a:r>
              <a:rPr lang="en-US" sz="2400" b="1" dirty="0"/>
              <a:t>                 </a:t>
            </a:r>
            <a:r>
              <a:rPr lang="en-US" sz="2400" b="1" dirty="0" err="1"/>
              <a:t>HorizontalOptions</a:t>
            </a:r>
            <a:r>
              <a:rPr lang="en-US" sz="2400" b="1" dirty="0"/>
              <a:t>="Center" </a:t>
            </a:r>
            <a:r>
              <a:rPr lang="en-US" sz="2400" b="1" dirty="0" err="1"/>
              <a:t>VerticalOptions</a:t>
            </a:r>
            <a:r>
              <a:rPr lang="en-US" sz="2400" b="1" dirty="0"/>
              <a:t>="Center" /&gt;</a:t>
            </a:r>
          </a:p>
          <a:p>
            <a:r>
              <a:rPr lang="en-US" sz="2400" b="1" dirty="0"/>
              <a:t>    &lt;/</a:t>
            </a:r>
            <a:r>
              <a:rPr lang="en-US" sz="2400" b="1" dirty="0" err="1"/>
              <a:t>StackLayout</a:t>
            </a:r>
            <a:r>
              <a:rPr lang="en-US" sz="2400" b="1" dirty="0"/>
              <a:t>&gt;</a:t>
            </a:r>
          </a:p>
          <a:p>
            <a:r>
              <a:rPr lang="en-US" sz="2400" b="1" dirty="0"/>
              <a:t>&lt;/</a:t>
            </a:r>
            <a:r>
              <a:rPr lang="en-US" sz="2400" b="1" dirty="0" err="1"/>
              <a:t>ContentPage</a:t>
            </a:r>
            <a:r>
              <a:rPr lang="en-US" sz="2400" b="1" dirty="0"/>
              <a:t>&gt;</a:t>
            </a:r>
            <a:endParaRPr lang="ru-RU" sz="2400" dirty="0"/>
          </a:p>
        </p:txBody>
      </p:sp>
    </p:spTree>
    <p:extLst>
      <p:ext uri="{BB962C8B-B14F-4D97-AF65-F5344CB8AC3E}">
        <p14:creationId xmlns:p14="http://schemas.microsoft.com/office/powerpoint/2010/main" val="18008105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dirty="0" err="1"/>
              <a:t>BoxView</a:t>
            </a:r>
            <a:r>
              <a:rPr lang="en-US" b="0" dirty="0"/>
              <a:t> </a:t>
            </a:r>
            <a:endParaRPr lang="ru-RU" sz="4000" dirty="0"/>
          </a:p>
        </p:txBody>
      </p:sp>
      <p:sp>
        <p:nvSpPr>
          <p:cNvPr id="7" name="Прямоугольник 6"/>
          <p:cNvSpPr/>
          <p:nvPr/>
        </p:nvSpPr>
        <p:spPr>
          <a:xfrm>
            <a:off x="613186" y="1205486"/>
            <a:ext cx="10965628" cy="5478423"/>
          </a:xfrm>
          <a:prstGeom prst="rect">
            <a:avLst/>
          </a:prstGeom>
        </p:spPr>
        <p:txBody>
          <a:bodyPr wrap="square">
            <a:spAutoFit/>
          </a:bodyPr>
          <a:lstStyle/>
          <a:p>
            <a:r>
              <a:rPr lang="ru-RU" sz="1400" b="1" dirty="0"/>
              <a:t>Аналогичный пример в коде C</a:t>
            </a:r>
            <a:r>
              <a:rPr lang="ru-RU" sz="1400" b="1" dirty="0" smtClean="0"/>
              <a:t>#:</a:t>
            </a:r>
          </a:p>
          <a:p>
            <a:r>
              <a:rPr lang="en-US" sz="1400" b="1" i="1" dirty="0"/>
              <a:t>using </a:t>
            </a:r>
            <a:r>
              <a:rPr lang="en-US" sz="1400" b="1" i="1" dirty="0" err="1"/>
              <a:t>Xamarin.Forms</a:t>
            </a:r>
            <a:r>
              <a:rPr lang="en-US" sz="1400" b="1" i="1" dirty="0"/>
              <a:t>;</a:t>
            </a:r>
          </a:p>
          <a:p>
            <a:r>
              <a:rPr lang="en-US" sz="1400" b="1" i="1" dirty="0"/>
              <a:t> </a:t>
            </a:r>
          </a:p>
          <a:p>
            <a:r>
              <a:rPr lang="en-US" sz="1400" b="1" i="1" dirty="0"/>
              <a:t>namespace </a:t>
            </a:r>
            <a:r>
              <a:rPr lang="en-US" sz="1400" b="1" i="1" dirty="0" err="1"/>
              <a:t>HelloApp</a:t>
            </a:r>
            <a:endParaRPr lang="en-US" sz="1400" b="1" i="1" dirty="0"/>
          </a:p>
          <a:p>
            <a:r>
              <a:rPr lang="en-US" sz="1400" b="1" i="1" dirty="0"/>
              <a:t>{</a:t>
            </a:r>
          </a:p>
          <a:p>
            <a:r>
              <a:rPr lang="en-US" sz="1400" b="1" i="1" dirty="0"/>
              <a:t>    public partial class </a:t>
            </a:r>
            <a:r>
              <a:rPr lang="en-US" sz="1400" b="1" i="1" dirty="0" err="1"/>
              <a:t>MainPage</a:t>
            </a:r>
            <a:r>
              <a:rPr lang="en-US" sz="1400" b="1" i="1" dirty="0"/>
              <a:t> : </a:t>
            </a:r>
            <a:r>
              <a:rPr lang="en-US" sz="1400" b="1" i="1" dirty="0" err="1"/>
              <a:t>ContentPage</a:t>
            </a:r>
            <a:endParaRPr lang="en-US" sz="1400" b="1" i="1" dirty="0"/>
          </a:p>
          <a:p>
            <a:r>
              <a:rPr lang="en-US" sz="1400" b="1" i="1" dirty="0"/>
              <a:t>    {</a:t>
            </a:r>
          </a:p>
          <a:p>
            <a:r>
              <a:rPr lang="en-US" sz="1400" b="1" i="1" dirty="0"/>
              <a:t>        public </a:t>
            </a:r>
            <a:r>
              <a:rPr lang="en-US" sz="1400" b="1" i="1" dirty="0" err="1"/>
              <a:t>MainPage</a:t>
            </a:r>
            <a:r>
              <a:rPr lang="en-US" sz="1400" b="1" i="1" dirty="0"/>
              <a:t>()</a:t>
            </a:r>
          </a:p>
          <a:p>
            <a:r>
              <a:rPr lang="en-US" sz="1400" b="1" i="1" dirty="0"/>
              <a:t>        {</a:t>
            </a:r>
          </a:p>
          <a:p>
            <a:r>
              <a:rPr lang="en-US" sz="1400" b="1" i="1" dirty="0"/>
              <a:t>            </a:t>
            </a:r>
            <a:r>
              <a:rPr lang="en-US" sz="1400" b="1" i="1" dirty="0" err="1"/>
              <a:t>InitializeComponent</a:t>
            </a:r>
            <a:r>
              <a:rPr lang="en-US" sz="1400" b="1" i="1" dirty="0"/>
              <a:t>();</a:t>
            </a:r>
          </a:p>
          <a:p>
            <a:r>
              <a:rPr lang="en-US" sz="1400" b="1" i="1" dirty="0"/>
              <a:t>            </a:t>
            </a:r>
            <a:r>
              <a:rPr lang="en-US" sz="1400" b="1" i="1" dirty="0" err="1"/>
              <a:t>BoxView</a:t>
            </a:r>
            <a:r>
              <a:rPr lang="en-US" sz="1400" b="1" i="1" dirty="0"/>
              <a:t> </a:t>
            </a:r>
            <a:r>
              <a:rPr lang="en-US" sz="1400" b="1" i="1" dirty="0" err="1"/>
              <a:t>boxView</a:t>
            </a:r>
            <a:r>
              <a:rPr lang="en-US" sz="1400" b="1" i="1" dirty="0"/>
              <a:t> = new </a:t>
            </a:r>
            <a:r>
              <a:rPr lang="en-US" sz="1400" b="1" i="1" dirty="0" err="1"/>
              <a:t>BoxView</a:t>
            </a:r>
            <a:endParaRPr lang="en-US" sz="1400" b="1" i="1" dirty="0"/>
          </a:p>
          <a:p>
            <a:r>
              <a:rPr lang="en-US" sz="1400" b="1" i="1" dirty="0"/>
              <a:t>            {</a:t>
            </a:r>
          </a:p>
          <a:p>
            <a:r>
              <a:rPr lang="en-US" sz="1400" b="1" i="1" dirty="0"/>
              <a:t>                Color = </a:t>
            </a:r>
            <a:r>
              <a:rPr lang="en-US" sz="1400" b="1" i="1" dirty="0" err="1"/>
              <a:t>Color.LightBlue</a:t>
            </a:r>
            <a:r>
              <a:rPr lang="en-US" sz="1400" b="1" i="1" dirty="0"/>
              <a:t>,</a:t>
            </a:r>
          </a:p>
          <a:p>
            <a:r>
              <a:rPr lang="en-US" sz="1400" b="1" i="1" dirty="0"/>
              <a:t>                </a:t>
            </a:r>
            <a:r>
              <a:rPr lang="en-US" sz="1400" b="1" i="1" dirty="0" err="1"/>
              <a:t>CornerRadius</a:t>
            </a:r>
            <a:r>
              <a:rPr lang="en-US" sz="1400" b="1" i="1" dirty="0"/>
              <a:t> = 8,</a:t>
            </a:r>
          </a:p>
          <a:p>
            <a:r>
              <a:rPr lang="en-US" sz="1400" b="1" i="1" dirty="0"/>
              <a:t>                </a:t>
            </a:r>
            <a:r>
              <a:rPr lang="en-US" sz="1400" b="1" i="1" dirty="0" err="1"/>
              <a:t>WidthRequest</a:t>
            </a:r>
            <a:r>
              <a:rPr lang="en-US" sz="1400" b="1" i="1" dirty="0"/>
              <a:t> = 150,</a:t>
            </a:r>
          </a:p>
          <a:p>
            <a:r>
              <a:rPr lang="en-US" sz="1400" b="1" i="1" dirty="0"/>
              <a:t>                </a:t>
            </a:r>
            <a:r>
              <a:rPr lang="en-US" sz="1400" b="1" i="1" dirty="0" err="1"/>
              <a:t>HeightRequest</a:t>
            </a:r>
            <a:r>
              <a:rPr lang="en-US" sz="1400" b="1" i="1" dirty="0"/>
              <a:t> = 150,</a:t>
            </a:r>
          </a:p>
          <a:p>
            <a:r>
              <a:rPr lang="en-US" sz="1400" b="1" i="1" dirty="0"/>
              <a:t>                </a:t>
            </a:r>
            <a:r>
              <a:rPr lang="en-US" sz="1400" b="1" i="1" dirty="0" err="1"/>
              <a:t>HorizontalOptions</a:t>
            </a:r>
            <a:r>
              <a:rPr lang="en-US" sz="1400" b="1" i="1" dirty="0"/>
              <a:t> = </a:t>
            </a:r>
            <a:r>
              <a:rPr lang="en-US" sz="1400" b="1" i="1" dirty="0" err="1"/>
              <a:t>LayoutOptions.Center</a:t>
            </a:r>
            <a:r>
              <a:rPr lang="en-US" sz="1400" b="1" i="1" dirty="0"/>
              <a:t>,</a:t>
            </a:r>
          </a:p>
          <a:p>
            <a:r>
              <a:rPr lang="en-US" sz="1400" b="1" i="1" dirty="0"/>
              <a:t>                </a:t>
            </a:r>
            <a:r>
              <a:rPr lang="en-US" sz="1400" b="1" i="1" dirty="0" err="1"/>
              <a:t>VerticalOptions</a:t>
            </a:r>
            <a:r>
              <a:rPr lang="en-US" sz="1400" b="1" i="1" dirty="0"/>
              <a:t> = </a:t>
            </a:r>
            <a:r>
              <a:rPr lang="en-US" sz="1400" b="1" i="1" dirty="0" err="1"/>
              <a:t>LayoutOptions.CenterAndExpand</a:t>
            </a:r>
            <a:endParaRPr lang="en-US" sz="1400" b="1" i="1" dirty="0"/>
          </a:p>
          <a:p>
            <a:r>
              <a:rPr lang="en-US" sz="1400" b="1" i="1" dirty="0"/>
              <a:t>            };</a:t>
            </a:r>
          </a:p>
          <a:p>
            <a:r>
              <a:rPr lang="en-US" sz="1400" b="1" i="1" dirty="0"/>
              <a:t>            </a:t>
            </a:r>
            <a:r>
              <a:rPr lang="en-US" sz="1400" b="1" i="1" dirty="0" err="1"/>
              <a:t>StackLayout</a:t>
            </a:r>
            <a:r>
              <a:rPr lang="en-US" sz="1400" b="1" i="1" dirty="0"/>
              <a:t> </a:t>
            </a:r>
            <a:r>
              <a:rPr lang="en-US" sz="1400" b="1" i="1" dirty="0" err="1"/>
              <a:t>stackLayout</a:t>
            </a:r>
            <a:r>
              <a:rPr lang="en-US" sz="1400" b="1" i="1" dirty="0"/>
              <a:t> = new </a:t>
            </a:r>
            <a:r>
              <a:rPr lang="en-US" sz="1400" b="1" i="1" dirty="0" err="1"/>
              <a:t>StackLayout</a:t>
            </a:r>
            <a:r>
              <a:rPr lang="en-US" sz="1400" b="1" i="1" dirty="0"/>
              <a:t>() { Children = { </a:t>
            </a:r>
            <a:r>
              <a:rPr lang="en-US" sz="1400" b="1" i="1" dirty="0" err="1"/>
              <a:t>boxView</a:t>
            </a:r>
            <a:r>
              <a:rPr lang="en-US" sz="1400" b="1" i="1" dirty="0"/>
              <a:t> }};</a:t>
            </a:r>
          </a:p>
          <a:p>
            <a:r>
              <a:rPr lang="en-US" sz="1400" b="1" i="1" dirty="0"/>
              <a:t>            Content = </a:t>
            </a:r>
            <a:r>
              <a:rPr lang="en-US" sz="1400" b="1" i="1" dirty="0" err="1"/>
              <a:t>stackLayout</a:t>
            </a:r>
            <a:r>
              <a:rPr lang="en-US" sz="1400" b="1" i="1" dirty="0"/>
              <a:t>;</a:t>
            </a:r>
          </a:p>
          <a:p>
            <a:r>
              <a:rPr lang="en-US" sz="1400" b="1" i="1" dirty="0"/>
              <a:t>        }</a:t>
            </a:r>
          </a:p>
          <a:p>
            <a:r>
              <a:rPr lang="en-US" sz="1400" b="1" i="1" dirty="0"/>
              <a:t>    }</a:t>
            </a:r>
          </a:p>
          <a:p>
            <a:r>
              <a:rPr lang="en-US" sz="1400" b="1" i="1" dirty="0"/>
              <a:t>}</a:t>
            </a:r>
            <a:endParaRPr lang="ru-RU" sz="1400" b="1" i="1" dirty="0"/>
          </a:p>
          <a:p>
            <a:endParaRPr lang="ru-RU" sz="1400" b="1" dirty="0"/>
          </a:p>
        </p:txBody>
      </p:sp>
      <p:pic>
        <p:nvPicPr>
          <p:cNvPr id="2" name="Рисунок 1"/>
          <p:cNvPicPr>
            <a:picLocks noChangeAspect="1"/>
          </p:cNvPicPr>
          <p:nvPr/>
        </p:nvPicPr>
        <p:blipFill>
          <a:blip r:embed="rId3"/>
          <a:stretch>
            <a:fillRect/>
          </a:stretch>
        </p:blipFill>
        <p:spPr>
          <a:xfrm>
            <a:off x="7978732" y="1205487"/>
            <a:ext cx="2653410" cy="4717174"/>
          </a:xfrm>
          <a:prstGeom prst="rect">
            <a:avLst/>
          </a:prstGeom>
        </p:spPr>
      </p:pic>
    </p:spTree>
    <p:extLst>
      <p:ext uri="{BB962C8B-B14F-4D97-AF65-F5344CB8AC3E}">
        <p14:creationId xmlns:p14="http://schemas.microsoft.com/office/powerpoint/2010/main" val="14152366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dirty="0" err="1"/>
              <a:t>BoxView</a:t>
            </a:r>
            <a:r>
              <a:rPr lang="en-US" b="0" dirty="0"/>
              <a:t> </a:t>
            </a:r>
            <a:endParaRPr lang="ru-RU" sz="4000" dirty="0"/>
          </a:p>
        </p:txBody>
      </p:sp>
      <p:sp>
        <p:nvSpPr>
          <p:cNvPr id="7" name="Прямоугольник 6"/>
          <p:cNvSpPr/>
          <p:nvPr/>
        </p:nvSpPr>
        <p:spPr>
          <a:xfrm>
            <a:off x="613186" y="1205486"/>
            <a:ext cx="5859332" cy="4893647"/>
          </a:xfrm>
          <a:prstGeom prst="rect">
            <a:avLst/>
          </a:prstGeom>
        </p:spPr>
        <p:txBody>
          <a:bodyPr wrap="square">
            <a:spAutoFit/>
          </a:bodyPr>
          <a:lstStyle/>
          <a:p>
            <a:r>
              <a:rPr lang="en-US" sz="2400" dirty="0" smtClean="0"/>
              <a:t>	</a:t>
            </a:r>
            <a:r>
              <a:rPr lang="ru-RU" sz="2400" dirty="0" smtClean="0"/>
              <a:t>Также </a:t>
            </a:r>
            <a:r>
              <a:rPr lang="ru-RU" sz="2400" dirty="0"/>
              <a:t>можно использовать </a:t>
            </a:r>
            <a:r>
              <a:rPr lang="ru-RU" sz="2400" dirty="0" err="1"/>
              <a:t>BoxView</a:t>
            </a:r>
            <a:r>
              <a:rPr lang="ru-RU" sz="2400" dirty="0"/>
              <a:t> для создания прямоугольного графического декоративного орнамента там, где не нужна сложная графика, а стандартные свойства элементов не позволяют это сделать. </a:t>
            </a:r>
            <a:endParaRPr lang="en-US" sz="2400" dirty="0" smtClean="0"/>
          </a:p>
          <a:p>
            <a:r>
              <a:rPr lang="en-US" sz="2400" dirty="0"/>
              <a:t>	</a:t>
            </a:r>
            <a:r>
              <a:rPr lang="ru-RU" sz="2400" dirty="0" smtClean="0"/>
              <a:t>Нередко </a:t>
            </a:r>
            <a:r>
              <a:rPr lang="ru-RU" sz="2400" dirty="0"/>
              <a:t>подобным образом </a:t>
            </a:r>
            <a:r>
              <a:rPr lang="ru-RU" sz="2400" dirty="0" err="1"/>
              <a:t>BoxView</a:t>
            </a:r>
            <a:r>
              <a:rPr lang="ru-RU" sz="2400" dirty="0"/>
              <a:t> используется в контейнере </a:t>
            </a:r>
            <a:r>
              <a:rPr lang="ru-RU" sz="2400" dirty="0" err="1"/>
              <a:t>AbsoluteLayout</a:t>
            </a:r>
            <a:r>
              <a:rPr lang="ru-RU" sz="2400" dirty="0"/>
              <a:t>, так как тот позволяет определить фиксированное положение, но и в других контейнерах также можно применять. Например, нам надо начертить двойную линию</a:t>
            </a:r>
            <a:endParaRPr lang="ru-RU" b="1" dirty="0"/>
          </a:p>
        </p:txBody>
      </p:sp>
      <p:pic>
        <p:nvPicPr>
          <p:cNvPr id="3" name="Рисунок 2"/>
          <p:cNvPicPr>
            <a:picLocks noChangeAspect="1"/>
          </p:cNvPicPr>
          <p:nvPr/>
        </p:nvPicPr>
        <p:blipFill>
          <a:blip r:embed="rId3"/>
          <a:stretch>
            <a:fillRect/>
          </a:stretch>
        </p:blipFill>
        <p:spPr>
          <a:xfrm>
            <a:off x="7288447" y="1205486"/>
            <a:ext cx="2832705" cy="5035920"/>
          </a:xfrm>
          <a:prstGeom prst="rect">
            <a:avLst/>
          </a:prstGeom>
        </p:spPr>
      </p:pic>
    </p:spTree>
    <p:extLst>
      <p:ext uri="{BB962C8B-B14F-4D97-AF65-F5344CB8AC3E}">
        <p14:creationId xmlns:p14="http://schemas.microsoft.com/office/powerpoint/2010/main" val="40553312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dirty="0" err="1"/>
              <a:t>BoxView</a:t>
            </a:r>
            <a:r>
              <a:rPr lang="en-US" b="0" dirty="0"/>
              <a:t> </a:t>
            </a:r>
            <a:endParaRPr lang="ru-RU" sz="4000" dirty="0"/>
          </a:p>
        </p:txBody>
      </p:sp>
      <p:sp>
        <p:nvSpPr>
          <p:cNvPr id="7" name="Прямоугольник 6"/>
          <p:cNvSpPr/>
          <p:nvPr/>
        </p:nvSpPr>
        <p:spPr>
          <a:xfrm>
            <a:off x="622150" y="1205486"/>
            <a:ext cx="11569849" cy="5647700"/>
          </a:xfrm>
          <a:prstGeom prst="rect">
            <a:avLst/>
          </a:prstGeom>
        </p:spPr>
        <p:txBody>
          <a:bodyPr wrap="square">
            <a:spAutoFit/>
          </a:bodyPr>
          <a:lstStyle/>
          <a:p>
            <a:r>
              <a:rPr lang="ru-RU" sz="1900" b="1" dirty="0"/>
              <a:t>Пример в </a:t>
            </a:r>
            <a:r>
              <a:rPr lang="en-US" sz="1900" b="1" dirty="0" err="1"/>
              <a:t>xaml</a:t>
            </a:r>
            <a:r>
              <a:rPr lang="en-US" sz="1900" b="1" dirty="0" smtClean="0"/>
              <a:t>:</a:t>
            </a:r>
            <a:endParaRPr lang="ru-RU" sz="1900" b="1" dirty="0" smtClean="0"/>
          </a:p>
          <a:p>
            <a:r>
              <a:rPr lang="en-US" sz="1900" b="1" i="1" dirty="0"/>
              <a:t>&lt;?xml version="1.0" encoding="utf-8" ?&gt;</a:t>
            </a:r>
          </a:p>
          <a:p>
            <a:r>
              <a:rPr lang="en-US" sz="1900" b="1" i="1" dirty="0"/>
              <a:t>&lt;</a:t>
            </a:r>
            <a:r>
              <a:rPr lang="en-US" sz="1900" b="1" i="1" dirty="0" err="1"/>
              <a:t>ContentPage</a:t>
            </a:r>
            <a:r>
              <a:rPr lang="en-US" sz="1900" b="1" i="1" dirty="0"/>
              <a:t> </a:t>
            </a:r>
            <a:r>
              <a:rPr lang="en-US" sz="1900" b="1" i="1" dirty="0" err="1"/>
              <a:t>xmlns</a:t>
            </a:r>
            <a:r>
              <a:rPr lang="en-US" sz="1900" b="1" i="1" dirty="0"/>
              <a:t>="http://xamarin.com/schemas/2014/forms"</a:t>
            </a:r>
          </a:p>
          <a:p>
            <a:r>
              <a:rPr lang="en-US" sz="1900" b="1" i="1" dirty="0"/>
              <a:t>             </a:t>
            </a:r>
            <a:r>
              <a:rPr lang="en-US" sz="1900" b="1" i="1" dirty="0" err="1"/>
              <a:t>xmlns:x</a:t>
            </a:r>
            <a:r>
              <a:rPr lang="en-US" sz="1900" b="1" i="1" dirty="0"/>
              <a:t>="http://schemas.microsoft.com/</a:t>
            </a:r>
            <a:r>
              <a:rPr lang="en-US" sz="1900" b="1" i="1" dirty="0" err="1"/>
              <a:t>winfx</a:t>
            </a:r>
            <a:r>
              <a:rPr lang="en-US" sz="1900" b="1" i="1" dirty="0"/>
              <a:t>/2009/</a:t>
            </a:r>
            <a:r>
              <a:rPr lang="en-US" sz="1900" b="1" i="1" dirty="0" err="1"/>
              <a:t>xaml</a:t>
            </a:r>
            <a:r>
              <a:rPr lang="en-US" sz="1900" b="1" i="1" dirty="0"/>
              <a:t>"</a:t>
            </a:r>
          </a:p>
          <a:p>
            <a:r>
              <a:rPr lang="en-US" sz="1900" b="1" i="1" dirty="0"/>
              <a:t>             x:Class="HelloApp.MainPage"&gt;</a:t>
            </a:r>
          </a:p>
          <a:p>
            <a:r>
              <a:rPr lang="en-US" sz="1900" b="1" i="1" dirty="0"/>
              <a:t>    &lt;</a:t>
            </a:r>
            <a:r>
              <a:rPr lang="en-US" sz="1900" b="1" i="1" dirty="0" err="1"/>
              <a:t>StackLayout</a:t>
            </a:r>
            <a:r>
              <a:rPr lang="en-US" sz="1900" b="1" i="1" dirty="0"/>
              <a:t> Padding="20"&gt;</a:t>
            </a:r>
          </a:p>
          <a:p>
            <a:r>
              <a:rPr lang="en-US" sz="1900" b="1" i="1" dirty="0"/>
              <a:t>        &lt;Frame </a:t>
            </a:r>
            <a:r>
              <a:rPr lang="en-US" sz="1900" b="1" i="1" dirty="0" err="1"/>
              <a:t>BorderColor</a:t>
            </a:r>
            <a:r>
              <a:rPr lang="en-US" sz="1900" b="1" i="1" dirty="0"/>
              <a:t>="Gray" </a:t>
            </a:r>
            <a:r>
              <a:rPr lang="en-US" sz="1900" b="1" i="1" dirty="0" err="1"/>
              <a:t>BackgroundColor</a:t>
            </a:r>
            <a:r>
              <a:rPr lang="en-US" sz="1900" b="1" i="1" dirty="0"/>
              <a:t>="#e1e1e1" </a:t>
            </a:r>
            <a:r>
              <a:rPr lang="en-US" sz="1900" b="1" i="1" dirty="0" err="1"/>
              <a:t>CornerRadius</a:t>
            </a:r>
            <a:r>
              <a:rPr lang="en-US" sz="1900" b="1" i="1" dirty="0"/>
              <a:t>="8"&gt;</a:t>
            </a:r>
          </a:p>
          <a:p>
            <a:r>
              <a:rPr lang="en-US" sz="1900" b="1" i="1" dirty="0"/>
              <a:t>            &lt;</a:t>
            </a:r>
            <a:r>
              <a:rPr lang="en-US" sz="1900" b="1" i="1" dirty="0" err="1"/>
              <a:t>StackLayout</a:t>
            </a:r>
            <a:r>
              <a:rPr lang="en-US" sz="1900" b="1" i="1" dirty="0"/>
              <a:t>&gt;</a:t>
            </a:r>
          </a:p>
          <a:p>
            <a:r>
              <a:rPr lang="en-US" sz="1900" b="1" i="1" dirty="0"/>
              <a:t>                &lt;Label Text="METANIT.COM" </a:t>
            </a:r>
            <a:r>
              <a:rPr lang="en-US" sz="1900" b="1" i="1" dirty="0" err="1"/>
              <a:t>FontSize</a:t>
            </a:r>
            <a:r>
              <a:rPr lang="en-US" sz="1900" b="1" i="1" dirty="0"/>
              <a:t>="Title" </a:t>
            </a:r>
            <a:r>
              <a:rPr lang="en-US" sz="1900" b="1" i="1" dirty="0" err="1"/>
              <a:t>HorizontalOptions</a:t>
            </a:r>
            <a:r>
              <a:rPr lang="en-US" sz="1900" b="1" i="1" dirty="0"/>
              <a:t>="Center"  /&gt;</a:t>
            </a:r>
          </a:p>
          <a:p>
            <a:r>
              <a:rPr lang="en-US" sz="1900" b="1" i="1" dirty="0"/>
              <a:t>                &lt;</a:t>
            </a:r>
            <a:r>
              <a:rPr lang="en-US" sz="1900" b="1" i="1" dirty="0" err="1"/>
              <a:t>BoxView</a:t>
            </a:r>
            <a:r>
              <a:rPr lang="en-US" sz="1900" b="1" i="1" dirty="0"/>
              <a:t> Color="Gray"  </a:t>
            </a:r>
            <a:r>
              <a:rPr lang="en-US" sz="1900" b="1" i="1" dirty="0" err="1"/>
              <a:t>HeightRequest</a:t>
            </a:r>
            <a:r>
              <a:rPr lang="en-US" sz="1900" b="1" i="1" dirty="0"/>
              <a:t>="2" </a:t>
            </a:r>
            <a:r>
              <a:rPr lang="en-US" sz="1900" b="1" i="1" dirty="0" err="1"/>
              <a:t>HorizontalOptions</a:t>
            </a:r>
            <a:r>
              <a:rPr lang="en-US" sz="1900" b="1" i="1" dirty="0"/>
              <a:t>="Fill" /&gt;</a:t>
            </a:r>
          </a:p>
          <a:p>
            <a:r>
              <a:rPr lang="en-US" sz="1900" b="1" i="1" dirty="0"/>
              <a:t>                &lt;</a:t>
            </a:r>
            <a:r>
              <a:rPr lang="en-US" sz="1900" b="1" i="1" dirty="0" err="1"/>
              <a:t>BoxView</a:t>
            </a:r>
            <a:r>
              <a:rPr lang="en-US" sz="1900" b="1" i="1" dirty="0"/>
              <a:t> Color="Gray"  </a:t>
            </a:r>
            <a:r>
              <a:rPr lang="en-US" sz="1900" b="1" i="1" dirty="0" err="1"/>
              <a:t>HeightRequest</a:t>
            </a:r>
            <a:r>
              <a:rPr lang="en-US" sz="1900" b="1" i="1" dirty="0"/>
              <a:t>="2" </a:t>
            </a:r>
            <a:r>
              <a:rPr lang="en-US" sz="1900" b="1" i="1" dirty="0" err="1"/>
              <a:t>HorizontalOptions</a:t>
            </a:r>
            <a:r>
              <a:rPr lang="en-US" sz="1900" b="1" i="1" dirty="0"/>
              <a:t>="Fill" /&gt;</a:t>
            </a:r>
          </a:p>
          <a:p>
            <a:r>
              <a:rPr lang="en-US" sz="1900" b="1" i="1" dirty="0"/>
              <a:t>                &lt;Label Text="</a:t>
            </a:r>
            <a:r>
              <a:rPr lang="ru-RU" sz="1900" b="1" i="1" dirty="0"/>
              <a:t>Руководство по </a:t>
            </a:r>
            <a:r>
              <a:rPr lang="en-US" sz="1900" b="1" i="1" dirty="0" err="1"/>
              <a:t>Xamarin</a:t>
            </a:r>
            <a:r>
              <a:rPr lang="en-US" sz="1900" b="1" i="1" dirty="0"/>
              <a:t> Forms" </a:t>
            </a:r>
            <a:r>
              <a:rPr lang="en-US" sz="1900" b="1" i="1" dirty="0" err="1"/>
              <a:t>FontSize</a:t>
            </a:r>
            <a:r>
              <a:rPr lang="en-US" sz="1900" b="1" i="1" dirty="0"/>
              <a:t>="Large" </a:t>
            </a:r>
            <a:r>
              <a:rPr lang="en-US" sz="1900" b="1" i="1" dirty="0" err="1"/>
              <a:t>HorizontalOptions</a:t>
            </a:r>
            <a:r>
              <a:rPr lang="en-US" sz="1900" b="1" i="1" dirty="0"/>
              <a:t>="Center"  /&gt;</a:t>
            </a:r>
          </a:p>
          <a:p>
            <a:r>
              <a:rPr lang="en-US" sz="1900" b="1" i="1" dirty="0"/>
              <a:t>            &lt;/</a:t>
            </a:r>
            <a:r>
              <a:rPr lang="en-US" sz="1900" b="1" i="1" dirty="0" err="1"/>
              <a:t>StackLayout</a:t>
            </a:r>
            <a:r>
              <a:rPr lang="en-US" sz="1900" b="1" i="1" dirty="0"/>
              <a:t>&gt;</a:t>
            </a:r>
          </a:p>
          <a:p>
            <a:r>
              <a:rPr lang="en-US" sz="1900" b="1" i="1" dirty="0"/>
              <a:t>        &lt;/Frame&gt;</a:t>
            </a:r>
          </a:p>
          <a:p>
            <a:r>
              <a:rPr lang="en-US" sz="1900" b="1" i="1" dirty="0"/>
              <a:t>    &lt;/</a:t>
            </a:r>
            <a:r>
              <a:rPr lang="en-US" sz="1900" b="1" i="1" dirty="0" err="1"/>
              <a:t>StackLayout</a:t>
            </a:r>
            <a:r>
              <a:rPr lang="en-US" sz="1900" b="1" i="1" dirty="0"/>
              <a:t>&gt;</a:t>
            </a:r>
          </a:p>
          <a:p>
            <a:r>
              <a:rPr lang="en-US" sz="1900" b="1" i="1" dirty="0"/>
              <a:t>&lt;/</a:t>
            </a:r>
            <a:r>
              <a:rPr lang="en-US" sz="1900" b="1" i="1" dirty="0" err="1"/>
              <a:t>ContentPage</a:t>
            </a:r>
            <a:r>
              <a:rPr lang="en-US" sz="1900" b="1" i="1" dirty="0"/>
              <a:t>&gt;</a:t>
            </a:r>
            <a:endParaRPr lang="en-US" sz="1900" b="1" i="1" dirty="0"/>
          </a:p>
          <a:p>
            <a:r>
              <a:rPr lang="en-US" sz="1900" b="1" dirty="0"/>
              <a:t/>
            </a:r>
            <a:br>
              <a:rPr lang="en-US" sz="1900" b="1" dirty="0"/>
            </a:br>
            <a:endParaRPr lang="ru-RU" sz="1900" b="1" dirty="0"/>
          </a:p>
        </p:txBody>
      </p:sp>
    </p:spTree>
    <p:extLst>
      <p:ext uri="{BB962C8B-B14F-4D97-AF65-F5344CB8AC3E}">
        <p14:creationId xmlns:p14="http://schemas.microsoft.com/office/powerpoint/2010/main" val="9209905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44"/>
          <p:cNvSpPr txBox="1">
            <a:spLocks noGrp="1"/>
          </p:cNvSpPr>
          <p:nvPr>
            <p:ph type="title"/>
          </p:nvPr>
        </p:nvSpPr>
        <p:spPr>
          <a:xfrm>
            <a:off x="3130584" y="720000"/>
            <a:ext cx="5930800" cy="1411600"/>
          </a:xfrm>
          <a:prstGeom prst="rect">
            <a:avLst/>
          </a:prstGeom>
        </p:spPr>
        <p:txBody>
          <a:bodyPr spcFirstLastPara="1" wrap="square" lIns="121900" tIns="121900" rIns="121900" bIns="121900" anchor="b" anchorCtr="0">
            <a:noAutofit/>
          </a:bodyPr>
          <a:lstStyle/>
          <a:p>
            <a:r>
              <a:rPr lang="en"/>
              <a:t>Thanks!</a:t>
            </a:r>
            <a:endParaRPr/>
          </a:p>
        </p:txBody>
      </p:sp>
      <p:sp>
        <p:nvSpPr>
          <p:cNvPr id="433" name="Google Shape;433;p44"/>
          <p:cNvSpPr txBox="1">
            <a:spLocks noGrp="1"/>
          </p:cNvSpPr>
          <p:nvPr>
            <p:ph type="subTitle" idx="1"/>
          </p:nvPr>
        </p:nvSpPr>
        <p:spPr>
          <a:xfrm>
            <a:off x="3130533" y="2021879"/>
            <a:ext cx="5930800" cy="1463200"/>
          </a:xfrm>
          <a:prstGeom prst="rect">
            <a:avLst/>
          </a:prstGeom>
        </p:spPr>
        <p:txBody>
          <a:bodyPr spcFirstLastPara="1" wrap="square" lIns="121900" tIns="121900" rIns="121900" bIns="121900" anchor="t" anchorCtr="0">
            <a:noAutofit/>
          </a:bodyPr>
          <a:lstStyle/>
          <a:p>
            <a:pPr marL="0" indent="0"/>
            <a:r>
              <a:rPr lang="en" b="1"/>
              <a:t>Do you have any questions?</a:t>
            </a:r>
            <a:endParaRPr b="1"/>
          </a:p>
          <a:p>
            <a:pPr marL="0" indent="0"/>
            <a:r>
              <a:rPr lang="en"/>
              <a:t>youremail@freepik.com</a:t>
            </a:r>
            <a:endParaRPr/>
          </a:p>
          <a:p>
            <a:pPr marL="0" indent="0"/>
            <a:r>
              <a:rPr lang="en"/>
              <a:t>+34 654 321 432</a:t>
            </a:r>
            <a:endParaRPr/>
          </a:p>
          <a:p>
            <a:pPr marL="0" indent="0"/>
            <a:r>
              <a:rPr lang="en"/>
              <a:t>yourwebsite.com</a:t>
            </a:r>
            <a:endParaRPr/>
          </a:p>
        </p:txBody>
      </p:sp>
      <p:sp>
        <p:nvSpPr>
          <p:cNvPr id="434" name="Google Shape;434;p44"/>
          <p:cNvSpPr txBox="1"/>
          <p:nvPr/>
        </p:nvSpPr>
        <p:spPr>
          <a:xfrm>
            <a:off x="3328200" y="5501133"/>
            <a:ext cx="5535600" cy="347200"/>
          </a:xfrm>
          <a:prstGeom prst="rect">
            <a:avLst/>
          </a:prstGeom>
          <a:noFill/>
          <a:ln>
            <a:noFill/>
          </a:ln>
        </p:spPr>
        <p:txBody>
          <a:bodyPr spcFirstLastPara="1" wrap="square" lIns="121900" tIns="121900" rIns="121900" bIns="121900" anchor="t" anchorCtr="0">
            <a:noAutofit/>
          </a:bodyPr>
          <a:lstStyle/>
          <a:p>
            <a:pPr algn="ctr">
              <a:buClr>
                <a:srgbClr val="000000"/>
              </a:buClr>
              <a:buFont typeface="Arial"/>
              <a:buNone/>
            </a:pPr>
            <a:r>
              <a:rPr lang="en" sz="1333" kern="0">
                <a:solidFill>
                  <a:srgbClr val="1C285A"/>
                </a:solidFill>
                <a:latin typeface="Blinker"/>
                <a:ea typeface="Blinker"/>
                <a:cs typeface="Blinker"/>
                <a:sym typeface="Blinker"/>
              </a:rPr>
              <a:t>Please keep this slide for attribution</a:t>
            </a:r>
            <a:endParaRPr sz="1333" kern="0">
              <a:solidFill>
                <a:srgbClr val="1C285A"/>
              </a:solidFill>
              <a:latin typeface="Blinker"/>
              <a:ea typeface="Blinker"/>
              <a:cs typeface="Blinker"/>
              <a:sym typeface="Blinker"/>
            </a:endParaRPr>
          </a:p>
        </p:txBody>
      </p:sp>
      <p:sp>
        <p:nvSpPr>
          <p:cNvPr id="435" name="Google Shape;435;p44"/>
          <p:cNvSpPr/>
          <p:nvPr/>
        </p:nvSpPr>
        <p:spPr>
          <a:xfrm>
            <a:off x="4216324" y="3870082"/>
            <a:ext cx="606387" cy="609593"/>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nvGrpSpPr>
          <p:cNvPr id="436" name="Google Shape;436;p44"/>
          <p:cNvGrpSpPr/>
          <p:nvPr/>
        </p:nvGrpSpPr>
        <p:grpSpPr>
          <a:xfrm>
            <a:off x="5266690" y="3870405"/>
            <a:ext cx="607028" cy="608939"/>
            <a:chOff x="3303268" y="3817349"/>
            <a:chExt cx="346056" cy="345674"/>
          </a:xfrm>
        </p:grpSpPr>
        <p:sp>
          <p:nvSpPr>
            <p:cNvPr id="437" name="Google Shape;437;p44"/>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8" name="Google Shape;438;p44"/>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39" name="Google Shape;439;p44"/>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0" name="Google Shape;440;p44"/>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41" name="Google Shape;441;p44"/>
          <p:cNvGrpSpPr/>
          <p:nvPr/>
        </p:nvGrpSpPr>
        <p:grpSpPr>
          <a:xfrm>
            <a:off x="6317698" y="3870405"/>
            <a:ext cx="607028" cy="608939"/>
            <a:chOff x="3752358" y="3817349"/>
            <a:chExt cx="346056" cy="345674"/>
          </a:xfrm>
        </p:grpSpPr>
        <p:sp>
          <p:nvSpPr>
            <p:cNvPr id="442" name="Google Shape;442;p44"/>
            <p:cNvSpPr/>
            <p:nvPr/>
          </p:nvSpPr>
          <p:spPr>
            <a:xfrm>
              <a:off x="3752358" y="3817349"/>
              <a:ext cx="346056" cy="345674"/>
            </a:xfrm>
            <a:custGeom>
              <a:avLst/>
              <a:gdLst/>
              <a:ahLst/>
              <a:cxnLst/>
              <a:rect l="l" t="t" r="r" b="b"/>
              <a:pathLst>
                <a:path w="10872" h="10860" extrusionOk="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3" name="Google Shape;443;p44"/>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4" name="Google Shape;444;p44"/>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5" name="Google Shape;445;p44"/>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446" name="Google Shape;446;p44"/>
          <p:cNvGrpSpPr/>
          <p:nvPr/>
        </p:nvGrpSpPr>
        <p:grpSpPr>
          <a:xfrm>
            <a:off x="7368705" y="3870405"/>
            <a:ext cx="606972" cy="608939"/>
            <a:chOff x="4650919" y="3817349"/>
            <a:chExt cx="346024" cy="345674"/>
          </a:xfrm>
        </p:grpSpPr>
        <p:sp>
          <p:nvSpPr>
            <p:cNvPr id="447" name="Google Shape;447;p44"/>
            <p:cNvSpPr/>
            <p:nvPr/>
          </p:nvSpPr>
          <p:spPr>
            <a:xfrm>
              <a:off x="4650919" y="3817349"/>
              <a:ext cx="346024" cy="345674"/>
            </a:xfrm>
            <a:custGeom>
              <a:avLst/>
              <a:gdLst/>
              <a:ahLst/>
              <a:cxnLst/>
              <a:rect l="l" t="t" r="r" b="b"/>
              <a:pathLst>
                <a:path w="10871" h="10860" extrusionOk="0">
                  <a:moveTo>
                    <a:pt x="5442" y="334"/>
                  </a:moveTo>
                  <a:cubicBezTo>
                    <a:pt x="8251" y="334"/>
                    <a:pt x="10526" y="2608"/>
                    <a:pt x="10526" y="5430"/>
                  </a:cubicBezTo>
                  <a:cubicBezTo>
                    <a:pt x="10526" y="8240"/>
                    <a:pt x="8240" y="10514"/>
                    <a:pt x="5442" y="10514"/>
                  </a:cubicBezTo>
                  <a:cubicBezTo>
                    <a:pt x="2620" y="10514"/>
                    <a:pt x="346" y="8240"/>
                    <a:pt x="346" y="5430"/>
                  </a:cubicBezTo>
                  <a:cubicBezTo>
                    <a:pt x="346" y="2608"/>
                    <a:pt x="2620" y="334"/>
                    <a:pt x="5442" y="334"/>
                  </a:cubicBezTo>
                  <a:close/>
                  <a:moveTo>
                    <a:pt x="5442" y="1"/>
                  </a:moveTo>
                  <a:cubicBezTo>
                    <a:pt x="3989" y="1"/>
                    <a:pt x="2620" y="560"/>
                    <a:pt x="1596" y="1584"/>
                  </a:cubicBezTo>
                  <a:cubicBezTo>
                    <a:pt x="572" y="2620"/>
                    <a:pt x="0" y="3989"/>
                    <a:pt x="0" y="5430"/>
                  </a:cubicBezTo>
                  <a:cubicBezTo>
                    <a:pt x="0" y="6871"/>
                    <a:pt x="572" y="8240"/>
                    <a:pt x="1596" y="9264"/>
                  </a:cubicBezTo>
                  <a:cubicBezTo>
                    <a:pt x="2620" y="10300"/>
                    <a:pt x="3989" y="10859"/>
                    <a:pt x="5442" y="10859"/>
                  </a:cubicBezTo>
                  <a:cubicBezTo>
                    <a:pt x="6882" y="10859"/>
                    <a:pt x="8251" y="10300"/>
                    <a:pt x="9275" y="9264"/>
                  </a:cubicBezTo>
                  <a:cubicBezTo>
                    <a:pt x="10299" y="8240"/>
                    <a:pt x="10871" y="6871"/>
                    <a:pt x="10871" y="5430"/>
                  </a:cubicBezTo>
                  <a:cubicBezTo>
                    <a:pt x="10871" y="3989"/>
                    <a:pt x="10299" y="2620"/>
                    <a:pt x="9275" y="1584"/>
                  </a:cubicBezTo>
                  <a:cubicBezTo>
                    <a:pt x="8251" y="560"/>
                    <a:pt x="6882" y="1"/>
                    <a:pt x="5442" y="1"/>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8" name="Google Shape;448;p44"/>
            <p:cNvSpPr/>
            <p:nvPr/>
          </p:nvSpPr>
          <p:spPr>
            <a:xfrm>
              <a:off x="4701305" y="3867386"/>
              <a:ext cx="244486" cy="242958"/>
            </a:xfrm>
            <a:custGeom>
              <a:avLst/>
              <a:gdLst/>
              <a:ahLst/>
              <a:cxnLst/>
              <a:rect l="l" t="t" r="r" b="b"/>
              <a:pathLst>
                <a:path w="7681" h="7633" extrusionOk="0">
                  <a:moveTo>
                    <a:pt x="3835" y="0"/>
                  </a:moveTo>
                  <a:cubicBezTo>
                    <a:pt x="1727" y="0"/>
                    <a:pt x="13" y="1715"/>
                    <a:pt x="13" y="3822"/>
                  </a:cubicBezTo>
                  <a:cubicBezTo>
                    <a:pt x="13" y="4418"/>
                    <a:pt x="144" y="5001"/>
                    <a:pt x="418" y="5537"/>
                  </a:cubicBezTo>
                  <a:lnTo>
                    <a:pt x="25" y="6501"/>
                  </a:lnTo>
                  <a:cubicBezTo>
                    <a:pt x="1" y="6585"/>
                    <a:pt x="13" y="6656"/>
                    <a:pt x="84" y="6704"/>
                  </a:cubicBezTo>
                  <a:cubicBezTo>
                    <a:pt x="120" y="6727"/>
                    <a:pt x="156" y="6727"/>
                    <a:pt x="191" y="6727"/>
                  </a:cubicBezTo>
                  <a:lnTo>
                    <a:pt x="1370" y="6727"/>
                  </a:lnTo>
                  <a:cubicBezTo>
                    <a:pt x="2061" y="7323"/>
                    <a:pt x="2942" y="7632"/>
                    <a:pt x="3847" y="7632"/>
                  </a:cubicBezTo>
                  <a:cubicBezTo>
                    <a:pt x="5966" y="7632"/>
                    <a:pt x="7680" y="5930"/>
                    <a:pt x="7680" y="3810"/>
                  </a:cubicBezTo>
                  <a:cubicBezTo>
                    <a:pt x="7680" y="3096"/>
                    <a:pt x="7454" y="2394"/>
                    <a:pt x="7085" y="1798"/>
                  </a:cubicBezTo>
                  <a:cubicBezTo>
                    <a:pt x="7052" y="1752"/>
                    <a:pt x="6997" y="1727"/>
                    <a:pt x="6940" y="1727"/>
                  </a:cubicBezTo>
                  <a:cubicBezTo>
                    <a:pt x="6894" y="1727"/>
                    <a:pt x="6848" y="1743"/>
                    <a:pt x="6811" y="1774"/>
                  </a:cubicBezTo>
                  <a:cubicBezTo>
                    <a:pt x="6752" y="1834"/>
                    <a:pt x="6752" y="1917"/>
                    <a:pt x="6787" y="1977"/>
                  </a:cubicBezTo>
                  <a:cubicBezTo>
                    <a:pt x="7133" y="2513"/>
                    <a:pt x="7323" y="3156"/>
                    <a:pt x="7323" y="3846"/>
                  </a:cubicBezTo>
                  <a:cubicBezTo>
                    <a:pt x="7323" y="5763"/>
                    <a:pt x="5764" y="7323"/>
                    <a:pt x="3835" y="7323"/>
                  </a:cubicBezTo>
                  <a:cubicBezTo>
                    <a:pt x="2989" y="7323"/>
                    <a:pt x="2168" y="7013"/>
                    <a:pt x="1537" y="6442"/>
                  </a:cubicBezTo>
                  <a:cubicBezTo>
                    <a:pt x="1501" y="6418"/>
                    <a:pt x="1453" y="6406"/>
                    <a:pt x="1418" y="6406"/>
                  </a:cubicBezTo>
                  <a:lnTo>
                    <a:pt x="430" y="6406"/>
                  </a:lnTo>
                  <a:lnTo>
                    <a:pt x="763" y="5596"/>
                  </a:lnTo>
                  <a:cubicBezTo>
                    <a:pt x="775" y="5549"/>
                    <a:pt x="775" y="5489"/>
                    <a:pt x="763" y="5453"/>
                  </a:cubicBezTo>
                  <a:cubicBezTo>
                    <a:pt x="489" y="4953"/>
                    <a:pt x="358" y="4394"/>
                    <a:pt x="358" y="3822"/>
                  </a:cubicBezTo>
                  <a:cubicBezTo>
                    <a:pt x="358" y="1905"/>
                    <a:pt x="1918" y="346"/>
                    <a:pt x="3835" y="346"/>
                  </a:cubicBezTo>
                  <a:cubicBezTo>
                    <a:pt x="4787" y="346"/>
                    <a:pt x="5656" y="727"/>
                    <a:pt x="6276" y="1346"/>
                  </a:cubicBezTo>
                  <a:cubicBezTo>
                    <a:pt x="6305" y="1376"/>
                    <a:pt x="6350" y="1390"/>
                    <a:pt x="6395" y="1390"/>
                  </a:cubicBezTo>
                  <a:cubicBezTo>
                    <a:pt x="6439" y="1390"/>
                    <a:pt x="6484" y="1376"/>
                    <a:pt x="6514" y="1346"/>
                  </a:cubicBezTo>
                  <a:cubicBezTo>
                    <a:pt x="6573" y="1262"/>
                    <a:pt x="6573" y="1167"/>
                    <a:pt x="6514" y="1108"/>
                  </a:cubicBezTo>
                  <a:cubicBezTo>
                    <a:pt x="5835" y="417"/>
                    <a:pt x="4882" y="0"/>
                    <a:pt x="3835"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449" name="Google Shape;449;p44"/>
            <p:cNvSpPr/>
            <p:nvPr/>
          </p:nvSpPr>
          <p:spPr>
            <a:xfrm>
              <a:off x="4749464" y="3911534"/>
              <a:ext cx="153134" cy="151065"/>
            </a:xfrm>
            <a:custGeom>
              <a:avLst/>
              <a:gdLst/>
              <a:ahLst/>
              <a:cxnLst/>
              <a:rect l="l" t="t" r="r" b="b"/>
              <a:pathLst>
                <a:path w="4811" h="4746" extrusionOk="0">
                  <a:moveTo>
                    <a:pt x="1384" y="0"/>
                  </a:moveTo>
                  <a:cubicBezTo>
                    <a:pt x="1342" y="0"/>
                    <a:pt x="1304" y="18"/>
                    <a:pt x="1274" y="54"/>
                  </a:cubicBezTo>
                  <a:lnTo>
                    <a:pt x="274" y="1054"/>
                  </a:lnTo>
                  <a:cubicBezTo>
                    <a:pt x="36" y="1292"/>
                    <a:pt x="0" y="1661"/>
                    <a:pt x="202" y="1935"/>
                  </a:cubicBezTo>
                  <a:cubicBezTo>
                    <a:pt x="619" y="2495"/>
                    <a:pt x="1072" y="3031"/>
                    <a:pt x="1572" y="3531"/>
                  </a:cubicBezTo>
                  <a:cubicBezTo>
                    <a:pt x="1601" y="3560"/>
                    <a:pt x="1646" y="3575"/>
                    <a:pt x="1691" y="3575"/>
                  </a:cubicBezTo>
                  <a:cubicBezTo>
                    <a:pt x="1735" y="3575"/>
                    <a:pt x="1780" y="3560"/>
                    <a:pt x="1810" y="3531"/>
                  </a:cubicBezTo>
                  <a:cubicBezTo>
                    <a:pt x="1881" y="3447"/>
                    <a:pt x="1869" y="3352"/>
                    <a:pt x="1810" y="3293"/>
                  </a:cubicBezTo>
                  <a:cubicBezTo>
                    <a:pt x="1310" y="2816"/>
                    <a:pt x="869" y="2304"/>
                    <a:pt x="464" y="1745"/>
                  </a:cubicBezTo>
                  <a:cubicBezTo>
                    <a:pt x="381" y="1602"/>
                    <a:pt x="393" y="1423"/>
                    <a:pt x="500" y="1304"/>
                  </a:cubicBezTo>
                  <a:lnTo>
                    <a:pt x="1369" y="435"/>
                  </a:lnTo>
                  <a:lnTo>
                    <a:pt x="2107" y="1161"/>
                  </a:lnTo>
                  <a:lnTo>
                    <a:pt x="1750" y="1518"/>
                  </a:lnTo>
                  <a:cubicBezTo>
                    <a:pt x="1703" y="1566"/>
                    <a:pt x="1691" y="1638"/>
                    <a:pt x="1703" y="1697"/>
                  </a:cubicBezTo>
                  <a:cubicBezTo>
                    <a:pt x="1941" y="2400"/>
                    <a:pt x="2405" y="2876"/>
                    <a:pt x="3096" y="3090"/>
                  </a:cubicBezTo>
                  <a:cubicBezTo>
                    <a:pt x="3112" y="3097"/>
                    <a:pt x="3131" y="3100"/>
                    <a:pt x="3150" y="3100"/>
                  </a:cubicBezTo>
                  <a:cubicBezTo>
                    <a:pt x="3198" y="3100"/>
                    <a:pt x="3248" y="3080"/>
                    <a:pt x="3274" y="3054"/>
                  </a:cubicBezTo>
                  <a:lnTo>
                    <a:pt x="3631" y="2697"/>
                  </a:lnTo>
                  <a:lnTo>
                    <a:pt x="4370" y="3423"/>
                  </a:lnTo>
                  <a:lnTo>
                    <a:pt x="3489" y="4305"/>
                  </a:lnTo>
                  <a:cubicBezTo>
                    <a:pt x="3424" y="4369"/>
                    <a:pt x="3343" y="4402"/>
                    <a:pt x="3261" y="4402"/>
                  </a:cubicBezTo>
                  <a:cubicBezTo>
                    <a:pt x="3191" y="4402"/>
                    <a:pt x="3120" y="4378"/>
                    <a:pt x="3060" y="4328"/>
                  </a:cubicBezTo>
                  <a:cubicBezTo>
                    <a:pt x="2834" y="4162"/>
                    <a:pt x="2607" y="4007"/>
                    <a:pt x="2405" y="3828"/>
                  </a:cubicBezTo>
                  <a:cubicBezTo>
                    <a:pt x="2368" y="3801"/>
                    <a:pt x="2330" y="3789"/>
                    <a:pt x="2295" y="3789"/>
                  </a:cubicBezTo>
                  <a:cubicBezTo>
                    <a:pt x="2251" y="3789"/>
                    <a:pt x="2212" y="3807"/>
                    <a:pt x="2179" y="3840"/>
                  </a:cubicBezTo>
                  <a:cubicBezTo>
                    <a:pt x="2107" y="3912"/>
                    <a:pt x="2119" y="4031"/>
                    <a:pt x="2191" y="4090"/>
                  </a:cubicBezTo>
                  <a:cubicBezTo>
                    <a:pt x="2417" y="4269"/>
                    <a:pt x="2643" y="4447"/>
                    <a:pt x="2858" y="4614"/>
                  </a:cubicBezTo>
                  <a:cubicBezTo>
                    <a:pt x="2977" y="4697"/>
                    <a:pt x="3119" y="4745"/>
                    <a:pt x="3250" y="4745"/>
                  </a:cubicBezTo>
                  <a:cubicBezTo>
                    <a:pt x="3429" y="4745"/>
                    <a:pt x="3596" y="4674"/>
                    <a:pt x="3727" y="4555"/>
                  </a:cubicBezTo>
                  <a:lnTo>
                    <a:pt x="4727" y="3554"/>
                  </a:lnTo>
                  <a:cubicBezTo>
                    <a:pt x="4798" y="3495"/>
                    <a:pt x="4810" y="3423"/>
                    <a:pt x="4786" y="3352"/>
                  </a:cubicBezTo>
                  <a:cubicBezTo>
                    <a:pt x="4763" y="3328"/>
                    <a:pt x="4751" y="3304"/>
                    <a:pt x="4739" y="3293"/>
                  </a:cubicBezTo>
                  <a:lnTo>
                    <a:pt x="3774" y="2316"/>
                  </a:lnTo>
                  <a:cubicBezTo>
                    <a:pt x="3733" y="2280"/>
                    <a:pt x="3688" y="2263"/>
                    <a:pt x="3646" y="2263"/>
                  </a:cubicBezTo>
                  <a:cubicBezTo>
                    <a:pt x="3605" y="2263"/>
                    <a:pt x="3566" y="2280"/>
                    <a:pt x="3536" y="2316"/>
                  </a:cubicBezTo>
                  <a:lnTo>
                    <a:pt x="3131" y="2721"/>
                  </a:lnTo>
                  <a:cubicBezTo>
                    <a:pt x="2619" y="2531"/>
                    <a:pt x="2286" y="2185"/>
                    <a:pt x="2072" y="1661"/>
                  </a:cubicBezTo>
                  <a:lnTo>
                    <a:pt x="2477" y="1268"/>
                  </a:lnTo>
                  <a:cubicBezTo>
                    <a:pt x="2548" y="1185"/>
                    <a:pt x="2548" y="1090"/>
                    <a:pt x="2477" y="1030"/>
                  </a:cubicBezTo>
                  <a:lnTo>
                    <a:pt x="1512" y="54"/>
                  </a:lnTo>
                  <a:cubicBezTo>
                    <a:pt x="1470" y="18"/>
                    <a:pt x="1426" y="0"/>
                    <a:pt x="1384" y="0"/>
                  </a:cubicBezTo>
                  <a:close/>
                </a:path>
              </a:pathLst>
            </a:custGeom>
            <a:solidFill>
              <a:schemeClr val="accent2"/>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pic>
        <p:nvPicPr>
          <p:cNvPr id="450" name="Google Shape;450;p44"/>
          <p:cNvPicPr preferRelativeResize="0"/>
          <p:nvPr/>
        </p:nvPicPr>
        <p:blipFill>
          <a:blip r:embed="rId3">
            <a:alphaModFix/>
          </a:blip>
          <a:stretch>
            <a:fillRect/>
          </a:stretch>
        </p:blipFill>
        <p:spPr>
          <a:xfrm>
            <a:off x="194487" y="719985"/>
            <a:ext cx="1246909" cy="1828799"/>
          </a:xfrm>
          <a:prstGeom prst="rect">
            <a:avLst/>
          </a:prstGeom>
          <a:noFill/>
          <a:ln>
            <a:noFill/>
          </a:ln>
        </p:spPr>
      </p:pic>
      <p:pic>
        <p:nvPicPr>
          <p:cNvPr id="451" name="Google Shape;451;p44"/>
          <p:cNvPicPr preferRelativeResize="0"/>
          <p:nvPr/>
        </p:nvPicPr>
        <p:blipFill>
          <a:blip r:embed="rId4">
            <a:alphaModFix/>
          </a:blip>
          <a:stretch>
            <a:fillRect/>
          </a:stretch>
        </p:blipFill>
        <p:spPr>
          <a:xfrm>
            <a:off x="10771633" y="4431801"/>
            <a:ext cx="1207945" cy="1706881"/>
          </a:xfrm>
          <a:prstGeom prst="rect">
            <a:avLst/>
          </a:prstGeom>
          <a:noFill/>
          <a:ln>
            <a:noFill/>
          </a:ln>
        </p:spPr>
      </p:pic>
      <p:pic>
        <p:nvPicPr>
          <p:cNvPr id="452" name="Google Shape;452;p44"/>
          <p:cNvPicPr preferRelativeResize="0"/>
          <p:nvPr/>
        </p:nvPicPr>
        <p:blipFill>
          <a:blip r:embed="rId5">
            <a:alphaModFix/>
          </a:blip>
          <a:stretch>
            <a:fillRect/>
          </a:stretch>
        </p:blipFill>
        <p:spPr>
          <a:xfrm>
            <a:off x="9721723" y="746433"/>
            <a:ext cx="1519309" cy="1463040"/>
          </a:xfrm>
          <a:prstGeom prst="rect">
            <a:avLst/>
          </a:prstGeom>
          <a:noFill/>
          <a:ln>
            <a:noFill/>
          </a:ln>
        </p:spPr>
      </p:pic>
      <p:pic>
        <p:nvPicPr>
          <p:cNvPr id="453" name="Google Shape;453;p44"/>
          <p:cNvPicPr preferRelativeResize="0"/>
          <p:nvPr/>
        </p:nvPicPr>
        <p:blipFill>
          <a:blip r:embed="rId6">
            <a:alphaModFix/>
          </a:blip>
          <a:stretch>
            <a:fillRect/>
          </a:stretch>
        </p:blipFill>
        <p:spPr>
          <a:xfrm flipH="1">
            <a:off x="950957" y="4628267"/>
            <a:ext cx="1499696" cy="1510416"/>
          </a:xfrm>
          <a:prstGeom prst="rect">
            <a:avLst/>
          </a:prstGeom>
          <a:noFill/>
          <a:ln>
            <a:noFill/>
          </a:ln>
        </p:spPr>
      </p:pic>
      <p:pic>
        <p:nvPicPr>
          <p:cNvPr id="24" name="Google Shape;12126;p64">
            <a:hlinkClick r:id="rId7"/>
          </p:cNvPr>
          <p:cNvPicPr preferRelativeResize="0"/>
          <p:nvPr/>
        </p:nvPicPr>
        <p:blipFill>
          <a:blip r:embed="rId8">
            <a:alphaModFix/>
            <a:duotone>
              <a:prstClr val="black"/>
              <a:schemeClr val="tx2">
                <a:tint val="45000"/>
                <a:satMod val="400000"/>
              </a:schemeClr>
            </a:duotone>
          </a:blip>
          <a:stretch>
            <a:fillRect/>
          </a:stretch>
        </p:blipFill>
        <p:spPr>
          <a:xfrm>
            <a:off x="10813673" y="377869"/>
            <a:ext cx="854719" cy="342116"/>
          </a:xfrm>
          <a:prstGeom prst="rect">
            <a:avLst/>
          </a:prstGeom>
          <a:noFill/>
          <a:ln>
            <a:noFill/>
          </a:ln>
        </p:spPr>
      </p:pic>
    </p:spTree>
    <p:extLst>
      <p:ext uri="{BB962C8B-B14F-4D97-AF65-F5344CB8AC3E}">
        <p14:creationId xmlns:p14="http://schemas.microsoft.com/office/powerpoint/2010/main" val="14620268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a:t>Stepper</a:t>
            </a:r>
            <a:endParaRPr lang="en-US" dirty="0"/>
          </a:p>
        </p:txBody>
      </p:sp>
      <p:sp>
        <p:nvSpPr>
          <p:cNvPr id="2" name="Текст 1"/>
          <p:cNvSpPr>
            <a:spLocks noGrp="1"/>
          </p:cNvSpPr>
          <p:nvPr>
            <p:ph type="body" idx="1"/>
          </p:nvPr>
        </p:nvSpPr>
        <p:spPr>
          <a:xfrm>
            <a:off x="753035" y="5220377"/>
            <a:ext cx="10994316" cy="967016"/>
          </a:xfrm>
        </p:spPr>
        <p:txBody>
          <a:bodyPr/>
          <a:lstStyle/>
          <a:p>
            <a:pPr marL="203195" indent="0">
              <a:buNone/>
            </a:pPr>
            <a:r>
              <a:rPr lang="ru-RU" sz="1600" dirty="0" smtClean="0"/>
              <a:t>Создается </a:t>
            </a:r>
            <a:r>
              <a:rPr lang="ru-RU" sz="1600" dirty="0"/>
              <a:t>элемент </a:t>
            </a:r>
            <a:r>
              <a:rPr lang="ru-RU" sz="1600" b="1" dirty="0" err="1"/>
              <a:t>Stepper</a:t>
            </a:r>
            <a:r>
              <a:rPr lang="ru-RU" sz="1600" dirty="0"/>
              <a:t>, который позволяет пользователю выбирать числовое значение в диапазоне от 0 до 10 с шагом 0.1. Устанавливаются параметры выравнивания по горизонтали и вертикали. Также определен обработчик события </a:t>
            </a:r>
            <a:r>
              <a:rPr lang="ru-RU" sz="1600" b="1" dirty="0" err="1"/>
              <a:t>ValueChanged</a:t>
            </a:r>
            <a:r>
              <a:rPr lang="ru-RU" sz="1600" dirty="0"/>
              <a:t>, который реагирует на изменения значения </a:t>
            </a:r>
            <a:r>
              <a:rPr lang="ru-RU" sz="1600" b="1" dirty="0" err="1" smtClean="0"/>
              <a:t>Stepper</a:t>
            </a:r>
            <a:r>
              <a:rPr lang="ru-RU" sz="1600" dirty="0" smtClean="0"/>
              <a:t>. </a:t>
            </a:r>
            <a:r>
              <a:rPr lang="ru-RU" sz="1600" dirty="0"/>
              <a:t>При изменении значения обновляется текст заголовка, отображая выбранное значение с одним знаком после запятой</a:t>
            </a:r>
          </a:p>
        </p:txBody>
      </p:sp>
      <p:pic>
        <p:nvPicPr>
          <p:cNvPr id="4" name="Рисунок 3"/>
          <p:cNvPicPr>
            <a:picLocks noChangeAspect="1"/>
          </p:cNvPicPr>
          <p:nvPr/>
        </p:nvPicPr>
        <p:blipFill rotWithShape="1">
          <a:blip r:embed="rId3"/>
          <a:srcRect l="1654"/>
          <a:stretch/>
        </p:blipFill>
        <p:spPr>
          <a:xfrm>
            <a:off x="960000" y="1462003"/>
            <a:ext cx="7387934" cy="3653337"/>
          </a:xfrm>
          <a:prstGeom prst="rect">
            <a:avLst/>
          </a:prstGeom>
        </p:spPr>
      </p:pic>
    </p:spTree>
    <p:extLst>
      <p:ext uri="{BB962C8B-B14F-4D97-AF65-F5344CB8AC3E}">
        <p14:creationId xmlns:p14="http://schemas.microsoft.com/office/powerpoint/2010/main" val="3022531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smtClean="0"/>
              <a:t>Свойства </a:t>
            </a:r>
            <a:r>
              <a:rPr lang="en-US" sz="4000" dirty="0" smtClean="0"/>
              <a:t>Stepper</a:t>
            </a:r>
            <a:endParaRPr lang="en-US" dirty="0"/>
          </a:p>
        </p:txBody>
      </p:sp>
      <p:sp>
        <p:nvSpPr>
          <p:cNvPr id="145" name="Google Shape;145;p26"/>
          <p:cNvSpPr txBox="1">
            <a:spLocks noGrp="1"/>
          </p:cNvSpPr>
          <p:nvPr>
            <p:ph type="body" idx="1"/>
          </p:nvPr>
        </p:nvSpPr>
        <p:spPr>
          <a:xfrm>
            <a:off x="656215" y="1438123"/>
            <a:ext cx="11005073" cy="4876616"/>
          </a:xfrm>
          <a:prstGeom prst="rect">
            <a:avLst/>
          </a:prstGeom>
        </p:spPr>
        <p:txBody>
          <a:bodyPr spcFirstLastPara="1" wrap="square" lIns="121900" tIns="121900" rIns="121900" bIns="121900" anchor="t" anchorCtr="0">
            <a:noAutofit/>
          </a:bodyPr>
          <a:lstStyle/>
          <a:p>
            <a:pPr marL="0" indent="0">
              <a:buNone/>
            </a:pPr>
            <a:r>
              <a:rPr lang="ru-RU" sz="2200" dirty="0" smtClean="0"/>
              <a:t>	</a:t>
            </a:r>
            <a:r>
              <a:rPr lang="ru-RU" sz="2200" dirty="0" err="1" smtClean="0"/>
              <a:t>Stepper</a:t>
            </a:r>
            <a:r>
              <a:rPr lang="ru-RU" sz="2200" dirty="0" smtClean="0"/>
              <a:t> </a:t>
            </a:r>
            <a:r>
              <a:rPr lang="ru-RU" sz="2200" dirty="0"/>
              <a:t>позволяет установить ряд свойств, который настраивают его поведение: </a:t>
            </a:r>
            <a:endParaRPr lang="ru-RU" sz="2200" dirty="0" smtClean="0"/>
          </a:p>
          <a:p>
            <a:pPr marL="342900" indent="-342900"/>
            <a:r>
              <a:rPr lang="ru-RU" sz="2200" dirty="0" err="1" smtClean="0"/>
              <a:t>Minimum</a:t>
            </a:r>
            <a:r>
              <a:rPr lang="ru-RU" sz="2200" dirty="0"/>
              <a:t>: Это свойство задает минимальное значение, которое может быть установлено с помощью </a:t>
            </a:r>
            <a:r>
              <a:rPr lang="ru-RU" sz="2200" dirty="0" err="1"/>
              <a:t>Stepper</a:t>
            </a:r>
            <a:r>
              <a:rPr lang="ru-RU" sz="2200" dirty="0"/>
              <a:t>. Пользователь не сможет выбрать значение ниже этого порога, что помогает ограничить выбор в рамках заданного диапазона. </a:t>
            </a:r>
          </a:p>
          <a:p>
            <a:pPr marL="342900" indent="-342900"/>
            <a:r>
              <a:rPr lang="ru-RU" sz="2200" dirty="0" err="1"/>
              <a:t>Maximum</a:t>
            </a:r>
            <a:r>
              <a:rPr lang="ru-RU" sz="2200" dirty="0"/>
              <a:t>: Данное свойство задает максимальное значение. Пользователь не сможет выбрать значение, превышающее этот предел. Это важно для определения верхней границы устанавливаемого значения. </a:t>
            </a:r>
          </a:p>
          <a:p>
            <a:pPr marL="342900" indent="-342900"/>
            <a:r>
              <a:rPr lang="ru-RU" sz="2200" dirty="0" err="1"/>
              <a:t>Increment</a:t>
            </a:r>
            <a:r>
              <a:rPr lang="ru-RU" sz="2200" dirty="0"/>
              <a:t>: Это свойство определяет шаг, с которым значение изменяется при нажатии на </a:t>
            </a:r>
            <a:r>
              <a:rPr lang="ru-RU" sz="2200" dirty="0" err="1"/>
              <a:t>Stepper</a:t>
            </a:r>
            <a:r>
              <a:rPr lang="ru-RU" sz="2200" dirty="0"/>
              <a:t>. Например, если шаг равен 0.1, то при каждом нажатии на кнопку увеличения или уменьшения значение будет увеличиваться или уменьшаться на 0.1. Это позволяет точно настраивать значение в рамках определенного диапазона.</a:t>
            </a:r>
            <a:endParaRPr sz="2200" dirty="0"/>
          </a:p>
        </p:txBody>
      </p:sp>
    </p:spTree>
    <p:extLst>
      <p:ext uri="{BB962C8B-B14F-4D97-AF65-F5344CB8AC3E}">
        <p14:creationId xmlns:p14="http://schemas.microsoft.com/office/powerpoint/2010/main" val="3950617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en-US" sz="4000" dirty="0" err="1"/>
              <a:t>ValueChanged</a:t>
            </a:r>
            <a:r>
              <a:rPr lang="ru-RU" sz="4000" dirty="0"/>
              <a:t> для </a:t>
            </a:r>
            <a:r>
              <a:rPr lang="en-US" sz="4000" dirty="0"/>
              <a:t>Stepper</a:t>
            </a:r>
          </a:p>
        </p:txBody>
      </p:sp>
      <p:sp>
        <p:nvSpPr>
          <p:cNvPr id="145" name="Google Shape;145;p26"/>
          <p:cNvSpPr txBox="1">
            <a:spLocks noGrp="1"/>
          </p:cNvSpPr>
          <p:nvPr>
            <p:ph type="body" idx="1"/>
          </p:nvPr>
        </p:nvSpPr>
        <p:spPr>
          <a:xfrm>
            <a:off x="645459" y="1438123"/>
            <a:ext cx="8390966" cy="4876616"/>
          </a:xfrm>
          <a:prstGeom prst="rect">
            <a:avLst/>
          </a:prstGeom>
        </p:spPr>
        <p:txBody>
          <a:bodyPr spcFirstLastPara="1" wrap="square" lIns="121900" tIns="121900" rIns="121900" bIns="121900" anchor="t" anchorCtr="0">
            <a:noAutofit/>
          </a:bodyPr>
          <a:lstStyle/>
          <a:p>
            <a:pPr marL="0" indent="0">
              <a:buNone/>
            </a:pPr>
            <a:r>
              <a:rPr lang="ru-RU" sz="1800" dirty="0"/>
              <a:t>Для отслеживания изменения значения можно обработать событие </a:t>
            </a:r>
            <a:r>
              <a:rPr lang="ru-RU" sz="1800" dirty="0" err="1" smtClean="0"/>
              <a:t>ValueChanged</a:t>
            </a:r>
            <a:r>
              <a:rPr lang="en-US" sz="1800" dirty="0" smtClean="0"/>
              <a:t>.</a:t>
            </a:r>
          </a:p>
          <a:p>
            <a:pPr marL="0" indent="0">
              <a:buNone/>
            </a:pPr>
            <a:r>
              <a:rPr lang="en-US" sz="1800" dirty="0"/>
              <a:t>Stepper </a:t>
            </a:r>
            <a:r>
              <a:rPr lang="ru-RU" sz="1800" dirty="0"/>
              <a:t>в </a:t>
            </a:r>
            <a:r>
              <a:rPr lang="en-US" sz="1800" dirty="0" err="1"/>
              <a:t>xaml</a:t>
            </a:r>
            <a:r>
              <a:rPr lang="en-US" sz="1800" dirty="0" smtClean="0"/>
              <a:t>:</a:t>
            </a:r>
          </a:p>
          <a:p>
            <a:pPr marL="0" indent="0">
              <a:buNone/>
            </a:pPr>
            <a:r>
              <a:rPr lang="en-US" sz="1800" b="1" i="1" dirty="0"/>
              <a:t>&lt;</a:t>
            </a:r>
            <a:r>
              <a:rPr lang="en-US" sz="1800" b="1" i="1" dirty="0" err="1"/>
              <a:t>StackLayout</a:t>
            </a:r>
            <a:r>
              <a:rPr lang="en-US" sz="1800" b="1" i="1" dirty="0"/>
              <a:t>&gt;</a:t>
            </a:r>
          </a:p>
          <a:p>
            <a:pPr marL="0" indent="0">
              <a:buNone/>
            </a:pPr>
            <a:r>
              <a:rPr lang="en-US" sz="1800" b="1" i="1" dirty="0"/>
              <a:t>  &lt;Label x:Name="header" Text="Stepper" </a:t>
            </a:r>
            <a:r>
              <a:rPr lang="en-US" sz="1800" b="1" i="1" dirty="0" err="1"/>
              <a:t>FontSize</a:t>
            </a:r>
            <a:r>
              <a:rPr lang="en-US" sz="1800" b="1" i="1" dirty="0"/>
              <a:t>="Large" /&gt;</a:t>
            </a:r>
          </a:p>
          <a:p>
            <a:pPr marL="0" indent="0">
              <a:buNone/>
            </a:pPr>
            <a:r>
              <a:rPr lang="en-US" sz="1800" b="1" i="1" dirty="0"/>
              <a:t>  &lt;Stepper Minimum="0" Maximum="10" Increment="0.1" </a:t>
            </a:r>
            <a:r>
              <a:rPr lang="en-US" sz="1800" b="1" i="1" dirty="0" err="1"/>
              <a:t>ValueChanged</a:t>
            </a:r>
            <a:r>
              <a:rPr lang="en-US" sz="1800" b="1" i="1" dirty="0"/>
              <a:t>="</a:t>
            </a:r>
            <a:r>
              <a:rPr lang="en-US" sz="1800" b="1" i="1" dirty="0" err="1"/>
              <a:t>OnStepperValueChanged</a:t>
            </a:r>
            <a:r>
              <a:rPr lang="en-US" sz="1800" b="1" i="1" dirty="0"/>
              <a:t>" /&gt;</a:t>
            </a:r>
          </a:p>
          <a:p>
            <a:pPr marL="0" indent="0">
              <a:buNone/>
            </a:pPr>
            <a:r>
              <a:rPr lang="en-US" sz="1800" b="1" i="1" dirty="0"/>
              <a:t>&lt;/</a:t>
            </a:r>
            <a:r>
              <a:rPr lang="en-US" sz="1800" b="1" i="1" dirty="0" err="1"/>
              <a:t>StackLayout</a:t>
            </a:r>
            <a:r>
              <a:rPr lang="en-US" sz="1800" b="1" i="1" dirty="0" smtClean="0"/>
              <a:t>&gt;</a:t>
            </a:r>
          </a:p>
          <a:p>
            <a:pPr marL="0" indent="0">
              <a:buNone/>
            </a:pPr>
            <a:r>
              <a:rPr lang="ru-RU" sz="1800" dirty="0"/>
              <a:t>А в файле связанного кода прописать обработчик </a:t>
            </a:r>
            <a:r>
              <a:rPr lang="ru-RU" sz="1800" dirty="0" err="1"/>
              <a:t>OnStepperValueChanged</a:t>
            </a:r>
            <a:r>
              <a:rPr lang="ru-RU" sz="1800" dirty="0" smtClean="0"/>
              <a:t>:</a:t>
            </a:r>
            <a:endParaRPr lang="en-US" sz="1800" dirty="0" smtClean="0"/>
          </a:p>
          <a:p>
            <a:pPr marL="0" indent="0">
              <a:buNone/>
            </a:pPr>
            <a:r>
              <a:rPr lang="en-US" sz="1800" dirty="0"/>
              <a:t>private void </a:t>
            </a:r>
            <a:r>
              <a:rPr lang="en-US" sz="1800" dirty="0" err="1"/>
              <a:t>OnStepperValueChanged</a:t>
            </a:r>
            <a:r>
              <a:rPr lang="en-US" sz="1800" dirty="0"/>
              <a:t>(object sender, </a:t>
            </a:r>
            <a:r>
              <a:rPr lang="en-US" sz="1800" dirty="0" err="1"/>
              <a:t>ValueChangedEventArgs</a:t>
            </a:r>
            <a:r>
              <a:rPr lang="en-US" sz="1800" dirty="0"/>
              <a:t> e)</a:t>
            </a:r>
          </a:p>
          <a:p>
            <a:pPr marL="0" indent="0">
              <a:buNone/>
            </a:pPr>
            <a:r>
              <a:rPr lang="en-US" sz="1800" b="1" i="1" dirty="0"/>
              <a:t>{</a:t>
            </a:r>
          </a:p>
          <a:p>
            <a:pPr marL="0" indent="0">
              <a:buNone/>
            </a:pPr>
            <a:r>
              <a:rPr lang="en-US" sz="1800" b="1" i="1" dirty="0"/>
              <a:t>    if (header != null)</a:t>
            </a:r>
          </a:p>
          <a:p>
            <a:pPr marL="0" indent="0">
              <a:buNone/>
            </a:pPr>
            <a:r>
              <a:rPr lang="en-US" sz="1800" b="1" i="1" dirty="0"/>
              <a:t>        </a:t>
            </a:r>
            <a:r>
              <a:rPr lang="en-US" sz="1800" b="1" i="1" dirty="0" err="1"/>
              <a:t>header.Text</a:t>
            </a:r>
            <a:r>
              <a:rPr lang="en-US" sz="1800" b="1" i="1" dirty="0"/>
              <a:t> = </a:t>
            </a:r>
            <a:r>
              <a:rPr lang="en-US" sz="1800" b="1" i="1" dirty="0" err="1"/>
              <a:t>String.Format</a:t>
            </a:r>
            <a:r>
              <a:rPr lang="en-US" sz="1800" b="1" i="1" dirty="0"/>
              <a:t>("</a:t>
            </a:r>
            <a:r>
              <a:rPr lang="ru-RU" sz="1800" b="1" i="1" dirty="0"/>
              <a:t>Выбрано: {0:</a:t>
            </a:r>
            <a:r>
              <a:rPr lang="en-US" sz="1800" b="1" i="1" dirty="0"/>
              <a:t>F1}", </a:t>
            </a:r>
            <a:r>
              <a:rPr lang="en-US" sz="1800" b="1" i="1" dirty="0" err="1"/>
              <a:t>e.NewValue</a:t>
            </a:r>
            <a:r>
              <a:rPr lang="en-US" sz="1800" b="1" i="1" dirty="0"/>
              <a:t>);</a:t>
            </a:r>
          </a:p>
          <a:p>
            <a:pPr marL="0" indent="0">
              <a:buNone/>
            </a:pPr>
            <a:r>
              <a:rPr lang="en-US" sz="1800" b="1" i="1" dirty="0"/>
              <a:t>}</a:t>
            </a:r>
            <a:endParaRPr lang="ru-RU" sz="1800" b="1" i="1" dirty="0"/>
          </a:p>
          <a:p>
            <a:pPr marL="0" indent="0">
              <a:buNone/>
            </a:pPr>
            <a:endParaRPr lang="ru-RU" sz="1800" dirty="0"/>
          </a:p>
        </p:txBody>
      </p:sp>
      <p:pic>
        <p:nvPicPr>
          <p:cNvPr id="5" name="Рисунок 4"/>
          <p:cNvPicPr>
            <a:picLocks noChangeAspect="1"/>
          </p:cNvPicPr>
          <p:nvPr/>
        </p:nvPicPr>
        <p:blipFill>
          <a:blip r:embed="rId3"/>
          <a:stretch>
            <a:fillRect/>
          </a:stretch>
        </p:blipFill>
        <p:spPr>
          <a:xfrm>
            <a:off x="9133243" y="1590431"/>
            <a:ext cx="2571750" cy="4572000"/>
          </a:xfrm>
          <a:prstGeom prst="rect">
            <a:avLst/>
          </a:prstGeom>
        </p:spPr>
      </p:pic>
    </p:spTree>
    <p:extLst>
      <p:ext uri="{BB962C8B-B14F-4D97-AF65-F5344CB8AC3E}">
        <p14:creationId xmlns:p14="http://schemas.microsoft.com/office/powerpoint/2010/main" val="1789163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err="1"/>
              <a:t>Slider</a:t>
            </a:r>
            <a:endParaRPr lang="en-US" sz="4000" dirty="0"/>
          </a:p>
        </p:txBody>
      </p:sp>
      <p:sp>
        <p:nvSpPr>
          <p:cNvPr id="145" name="Google Shape;145;p26"/>
          <p:cNvSpPr txBox="1">
            <a:spLocks noGrp="1"/>
          </p:cNvSpPr>
          <p:nvPr>
            <p:ph type="body" idx="1"/>
          </p:nvPr>
        </p:nvSpPr>
        <p:spPr>
          <a:xfrm>
            <a:off x="645458" y="1201455"/>
            <a:ext cx="10919012" cy="4876616"/>
          </a:xfrm>
          <a:prstGeom prst="rect">
            <a:avLst/>
          </a:prstGeom>
        </p:spPr>
        <p:txBody>
          <a:bodyPr spcFirstLastPara="1" wrap="square" lIns="121900" tIns="121900" rIns="121900" bIns="121900" anchor="t" anchorCtr="0">
            <a:noAutofit/>
          </a:bodyPr>
          <a:lstStyle/>
          <a:p>
            <a:endParaRPr lang="ru-RU" sz="1800" b="1" dirty="0"/>
          </a:p>
          <a:p>
            <a:pPr marL="203195" indent="0">
              <a:buNone/>
            </a:pPr>
            <a:r>
              <a:rPr lang="en-US" sz="1800" b="1" dirty="0" smtClean="0"/>
              <a:t>	</a:t>
            </a:r>
            <a:r>
              <a:rPr lang="ru-RU" sz="1800" b="1" dirty="0" err="1" smtClean="0"/>
              <a:t>Slider</a:t>
            </a:r>
            <a:r>
              <a:rPr lang="ru-RU" sz="1800" dirty="0"/>
              <a:t> представляет собой горизонтальный ползунок и во многих аспектах он похож на </a:t>
            </a:r>
            <a:r>
              <a:rPr lang="ru-RU" sz="1800" dirty="0" err="1" smtClean="0"/>
              <a:t>Stepper</a:t>
            </a:r>
            <a:r>
              <a:rPr lang="en-US" sz="1800" dirty="0" smtClean="0"/>
              <a:t>. </a:t>
            </a:r>
            <a:r>
              <a:rPr lang="ru-RU" sz="1800" dirty="0" err="1"/>
              <a:t>Slider</a:t>
            </a:r>
            <a:r>
              <a:rPr lang="ru-RU" sz="1800" dirty="0"/>
              <a:t> в </a:t>
            </a:r>
            <a:r>
              <a:rPr lang="ru-RU" sz="1800" dirty="0" err="1"/>
              <a:t>Xamarin</a:t>
            </a:r>
            <a:r>
              <a:rPr lang="ru-RU" sz="1800" dirty="0"/>
              <a:t> также используется для выбора числового значения, и во многом он похож на </a:t>
            </a:r>
            <a:r>
              <a:rPr lang="ru-RU" sz="1800" dirty="0" err="1"/>
              <a:t>Stepper</a:t>
            </a:r>
            <a:r>
              <a:rPr lang="ru-RU" sz="1800" dirty="0"/>
              <a:t>, но имеет некоторые ключевые </a:t>
            </a:r>
            <a:r>
              <a:rPr lang="ru-RU" sz="1800" dirty="0" smtClean="0"/>
              <a:t>отличия</a:t>
            </a:r>
            <a:r>
              <a:rPr lang="en-US" sz="1800" dirty="0" smtClean="0"/>
              <a:t>.</a:t>
            </a:r>
            <a:endParaRPr lang="ru-RU" sz="1800" dirty="0"/>
          </a:p>
          <a:p>
            <a:pPr marL="203195" indent="0">
              <a:buNone/>
            </a:pPr>
            <a:r>
              <a:rPr lang="en-US" sz="1800" dirty="0" smtClean="0"/>
              <a:t>	</a:t>
            </a:r>
            <a:r>
              <a:rPr lang="ru-RU" sz="1800" b="1" dirty="0" err="1" smtClean="0"/>
              <a:t>Slider</a:t>
            </a:r>
            <a:r>
              <a:rPr lang="ru-RU" sz="1800" dirty="0" smtClean="0"/>
              <a:t> </a:t>
            </a:r>
            <a:r>
              <a:rPr lang="ru-RU" sz="1800" dirty="0"/>
              <a:t>представляет собой горизонтальный ползунок, который пользователь может перемещать, чтобы выбрать значение, в то время как </a:t>
            </a:r>
            <a:r>
              <a:rPr lang="ru-RU" sz="1800" b="1" dirty="0" err="1"/>
              <a:t>Stepper</a:t>
            </a:r>
            <a:r>
              <a:rPr lang="ru-RU" sz="1800" dirty="0"/>
              <a:t> использует кнопки для увеличения или уменьшения значения. </a:t>
            </a:r>
          </a:p>
        </p:txBody>
      </p:sp>
      <p:pic>
        <p:nvPicPr>
          <p:cNvPr id="3" name="Рисунок 2"/>
          <p:cNvPicPr>
            <a:picLocks noChangeAspect="1"/>
          </p:cNvPicPr>
          <p:nvPr/>
        </p:nvPicPr>
        <p:blipFill rotWithShape="1">
          <a:blip r:embed="rId3"/>
          <a:srcRect t="2931" b="8179"/>
          <a:stretch/>
        </p:blipFill>
        <p:spPr>
          <a:xfrm>
            <a:off x="2972696" y="3263626"/>
            <a:ext cx="6264537" cy="3132269"/>
          </a:xfrm>
          <a:prstGeom prst="rect">
            <a:avLst/>
          </a:prstGeom>
        </p:spPr>
      </p:pic>
    </p:spTree>
    <p:extLst>
      <p:ext uri="{BB962C8B-B14F-4D97-AF65-F5344CB8AC3E}">
        <p14:creationId xmlns:p14="http://schemas.microsoft.com/office/powerpoint/2010/main" val="804442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6"/>
          <p:cNvSpPr txBox="1">
            <a:spLocks noGrp="1"/>
          </p:cNvSpPr>
          <p:nvPr>
            <p:ph type="title"/>
          </p:nvPr>
        </p:nvSpPr>
        <p:spPr>
          <a:xfrm>
            <a:off x="960000" y="593367"/>
            <a:ext cx="10272000" cy="763600"/>
          </a:xfrm>
          <a:prstGeom prst="rect">
            <a:avLst/>
          </a:prstGeom>
        </p:spPr>
        <p:txBody>
          <a:bodyPr spcFirstLastPara="1" wrap="square" lIns="121900" tIns="121900" rIns="121900" bIns="121900" anchor="t" anchorCtr="0">
            <a:noAutofit/>
          </a:bodyPr>
          <a:lstStyle/>
          <a:p>
            <a:r>
              <a:rPr lang="ru-RU" sz="4000" dirty="0" err="1" smtClean="0"/>
              <a:t>Slider</a:t>
            </a:r>
            <a:endParaRPr lang="en-US" sz="4000" dirty="0"/>
          </a:p>
        </p:txBody>
      </p:sp>
      <p:sp>
        <p:nvSpPr>
          <p:cNvPr id="145" name="Google Shape;145;p26"/>
          <p:cNvSpPr txBox="1">
            <a:spLocks noGrp="1"/>
          </p:cNvSpPr>
          <p:nvPr>
            <p:ph type="body" idx="1"/>
          </p:nvPr>
        </p:nvSpPr>
        <p:spPr>
          <a:xfrm>
            <a:off x="645458" y="1463039"/>
            <a:ext cx="10919012" cy="4615031"/>
          </a:xfrm>
          <a:prstGeom prst="rect">
            <a:avLst/>
          </a:prstGeom>
        </p:spPr>
        <p:txBody>
          <a:bodyPr spcFirstLastPara="1" wrap="square" lIns="121900" tIns="121900" rIns="121900" bIns="121900" anchor="t" anchorCtr="0">
            <a:noAutofit/>
          </a:bodyPr>
          <a:lstStyle/>
          <a:p>
            <a:pPr marL="203195" indent="0">
              <a:buNone/>
            </a:pPr>
            <a:r>
              <a:rPr lang="ru-RU" sz="2100" b="1" dirty="0" smtClean="0"/>
              <a:t>Среди его свойств можно выделить следующие:</a:t>
            </a:r>
            <a:endParaRPr lang="en-US" sz="2100" b="1" dirty="0" smtClean="0"/>
          </a:p>
          <a:p>
            <a:r>
              <a:rPr lang="ru-RU" sz="2100" b="1" dirty="0" err="1" smtClean="0"/>
              <a:t>Minimum</a:t>
            </a:r>
            <a:r>
              <a:rPr lang="ru-RU" sz="2100" dirty="0" smtClean="0"/>
              <a:t>: устанавливает минимальное значение</a:t>
            </a:r>
          </a:p>
          <a:p>
            <a:r>
              <a:rPr lang="ru-RU" sz="2100" b="1" dirty="0" err="1" smtClean="0"/>
              <a:t>Maximum</a:t>
            </a:r>
            <a:r>
              <a:rPr lang="ru-RU" sz="2100" dirty="0" smtClean="0"/>
              <a:t>: устанавливает максимальное значение</a:t>
            </a:r>
          </a:p>
          <a:p>
            <a:r>
              <a:rPr lang="ru-RU" sz="2100" b="1" dirty="0" err="1" smtClean="0"/>
              <a:t>Value</a:t>
            </a:r>
            <a:r>
              <a:rPr lang="ru-RU" sz="2100" dirty="0" smtClean="0"/>
              <a:t>: текущее значение</a:t>
            </a:r>
          </a:p>
          <a:p>
            <a:r>
              <a:rPr lang="ru-RU" sz="2100" b="1" dirty="0" err="1" smtClean="0"/>
              <a:t>ThumbColor</a:t>
            </a:r>
            <a:r>
              <a:rPr lang="ru-RU" sz="2100" dirty="0" smtClean="0"/>
              <a:t>: цвет указателя текущего значения</a:t>
            </a:r>
          </a:p>
          <a:p>
            <a:r>
              <a:rPr lang="ru-RU" sz="2100" b="1" dirty="0" err="1" smtClean="0"/>
              <a:t>MinimumTrackColor</a:t>
            </a:r>
            <a:r>
              <a:rPr lang="ru-RU" sz="2100" dirty="0" smtClean="0"/>
              <a:t>: Это свойство задает цвет области ползунка, которая находится до указателя текущего значения (</a:t>
            </a:r>
            <a:r>
              <a:rPr lang="ru-RU" sz="2100" dirty="0" err="1" smtClean="0"/>
              <a:t>thumb</a:t>
            </a:r>
            <a:r>
              <a:rPr lang="ru-RU" sz="2100" dirty="0" smtClean="0"/>
              <a:t>). Этот цвет помогает визуально обозначить часть диапазона, которая уже выбрана пользователем. </a:t>
            </a:r>
          </a:p>
          <a:p>
            <a:r>
              <a:rPr lang="ru-RU" sz="2100" b="1" dirty="0" err="1" smtClean="0"/>
              <a:t>MaximumTrackColor</a:t>
            </a:r>
            <a:r>
              <a:rPr lang="ru-RU" sz="2100" dirty="0" smtClean="0"/>
              <a:t>: Данное свойство определяет цвет области ползунка, которая находится после указателя текущего значения. Эта область указывает на часть диапазона, которая еще не была выбрана. С помощью этого свойства разработчики могут сделать интерфейс более интуитивно понятным, показывая пользователям, сколько еще значения доступно для выбора. </a:t>
            </a:r>
          </a:p>
          <a:p>
            <a:pPr marL="203195" indent="0">
              <a:buNone/>
            </a:pPr>
            <a:r>
              <a:rPr lang="ru-RU" sz="2100" dirty="0" smtClean="0"/>
              <a:t/>
            </a:r>
            <a:br>
              <a:rPr lang="ru-RU" sz="2100" dirty="0" smtClean="0"/>
            </a:br>
            <a:endParaRPr lang="ru-RU" sz="2100" dirty="0"/>
          </a:p>
        </p:txBody>
      </p:sp>
    </p:spTree>
    <p:extLst>
      <p:ext uri="{BB962C8B-B14F-4D97-AF65-F5344CB8AC3E}">
        <p14:creationId xmlns:p14="http://schemas.microsoft.com/office/powerpoint/2010/main" val="250949167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gital Transformation Plan Project Proposal by Slidesgo">
  <a:themeElements>
    <a:clrScheme name="Simple Light">
      <a:dk1>
        <a:srgbClr val="1C285A"/>
      </a:dk1>
      <a:lt1>
        <a:srgbClr val="FFFFFF"/>
      </a:lt1>
      <a:dk2>
        <a:srgbClr val="6574CA"/>
      </a:dk2>
      <a:lt2>
        <a:srgbClr val="65B2F5"/>
      </a:lt2>
      <a:accent1>
        <a:srgbClr val="94EAF8"/>
      </a:accent1>
      <a:accent2>
        <a:srgbClr val="D98AE9"/>
      </a:accent2>
      <a:accent3>
        <a:srgbClr val="EDE9F8"/>
      </a:accent3>
      <a:accent4>
        <a:srgbClr val="FFFFFF"/>
      </a:accent4>
      <a:accent5>
        <a:srgbClr val="FFFFFF"/>
      </a:accent5>
      <a:accent6>
        <a:srgbClr val="FFFFFF"/>
      </a:accent6>
      <a:hlink>
        <a:srgbClr val="1C285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TotalTime>
  <Words>1843</Words>
  <Application>Microsoft Office PowerPoint</Application>
  <PresentationFormat>Широкоэкранный</PresentationFormat>
  <Paragraphs>313</Paragraphs>
  <Slides>46</Slides>
  <Notes>46</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46</vt:i4>
      </vt:variant>
    </vt:vector>
  </HeadingPairs>
  <TitlesOfParts>
    <vt:vector size="55" baseType="lpstr">
      <vt:lpstr>-apple-system</vt:lpstr>
      <vt:lpstr>Arial</vt:lpstr>
      <vt:lpstr>Blinker</vt:lpstr>
      <vt:lpstr>Calibri</vt:lpstr>
      <vt:lpstr>Calibri Light</vt:lpstr>
      <vt:lpstr>Nunito Light</vt:lpstr>
      <vt:lpstr>Open Sans</vt:lpstr>
      <vt:lpstr>Тема Office</vt:lpstr>
      <vt:lpstr>Digital Transformation Plan Project Proposal by Slidesgo</vt:lpstr>
      <vt:lpstr>Stepper, переключатель, TableView и WebView</vt:lpstr>
      <vt:lpstr>Stepper и Slider</vt:lpstr>
      <vt:lpstr>Stepper</vt:lpstr>
      <vt:lpstr>Stepper</vt:lpstr>
      <vt:lpstr>Stepper</vt:lpstr>
      <vt:lpstr>Свойства Stepper</vt:lpstr>
      <vt:lpstr>ValueChanged для Stepper</vt:lpstr>
      <vt:lpstr>Slider</vt:lpstr>
      <vt:lpstr>Slider</vt:lpstr>
      <vt:lpstr>Slider</vt:lpstr>
      <vt:lpstr>Slider</vt:lpstr>
      <vt:lpstr>Slider</vt:lpstr>
      <vt:lpstr>Переключатель Switch</vt:lpstr>
      <vt:lpstr>Переключатель Switch </vt:lpstr>
      <vt:lpstr>Переключатель Switch. Свойства </vt:lpstr>
      <vt:lpstr>Switch в коде </vt:lpstr>
      <vt:lpstr>Switch в коде </vt:lpstr>
      <vt:lpstr>Switch. Описание кода </vt:lpstr>
      <vt:lpstr>TableView и WebView</vt:lpstr>
      <vt:lpstr>TableView</vt:lpstr>
      <vt:lpstr>TableView</vt:lpstr>
      <vt:lpstr>TableView</vt:lpstr>
      <vt:lpstr>TableView</vt:lpstr>
      <vt:lpstr>Типы ячеек </vt:lpstr>
      <vt:lpstr>Свойства ячеек </vt:lpstr>
      <vt:lpstr>Виды таблиц</vt:lpstr>
      <vt:lpstr>Обработка событий таблицы</vt:lpstr>
      <vt:lpstr>Обработка событий таблицы</vt:lpstr>
      <vt:lpstr>Обработка событий таблицы</vt:lpstr>
      <vt:lpstr>WebView</vt:lpstr>
      <vt:lpstr>Просмотр данных из интернета </vt:lpstr>
      <vt:lpstr>Просмотр данных из интернета </vt:lpstr>
      <vt:lpstr>WebView</vt:lpstr>
      <vt:lpstr>Локальные html-файлы</vt:lpstr>
      <vt:lpstr>Локальные html-файлы</vt:lpstr>
      <vt:lpstr>Android</vt:lpstr>
      <vt:lpstr>Android</vt:lpstr>
      <vt:lpstr>О всплывающих окнах</vt:lpstr>
      <vt:lpstr>О всплывающих окнах</vt:lpstr>
      <vt:lpstr>О всплывающих окнах</vt:lpstr>
      <vt:lpstr>BoxView </vt:lpstr>
      <vt:lpstr>BoxView </vt:lpstr>
      <vt:lpstr>BoxView </vt:lpstr>
      <vt:lpstr>BoxView </vt:lpstr>
      <vt:lpstr>BoxView </vt:lpstr>
      <vt:lpstr>Thanks!</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Transformation Plan Project Proposal</dc:title>
  <dc:creator>Учетная запись Майкрософт</dc:creator>
  <cp:lastModifiedBy>Ghtgjlfdfntkm</cp:lastModifiedBy>
  <cp:revision>42</cp:revision>
  <dcterms:created xsi:type="dcterms:W3CDTF">2025-02-19T16:44:01Z</dcterms:created>
  <dcterms:modified xsi:type="dcterms:W3CDTF">2025-02-14T15:40:36Z</dcterms:modified>
</cp:coreProperties>
</file>